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notesSlides/notesSlide2.xml" ContentType="application/vnd.openxmlformats-officedocument.presentationml.notesSlide+xml"/>
  <Override PartName="/ppt/tags/tag63.xml" ContentType="application/vnd.openxmlformats-officedocument.presentationml.tags+xml"/>
  <Override PartName="/ppt/notesSlides/notesSlide3.xml" ContentType="application/vnd.openxmlformats-officedocument.presentationml.notesSlide+xml"/>
  <Override PartName="/ppt/tags/tag64.xml" ContentType="application/vnd.openxmlformats-officedocument.presentationml.tags+xml"/>
  <Override PartName="/ppt/notesSlides/notesSlide4.xml" ContentType="application/vnd.openxmlformats-officedocument.presentationml.notesSlide+xml"/>
  <Override PartName="/ppt/tags/tag65.xml" ContentType="application/vnd.openxmlformats-officedocument.presentationml.tags+xml"/>
  <Override PartName="/ppt/notesSlides/notesSlide5.xml" ContentType="application/vnd.openxmlformats-officedocument.presentationml.notesSlide+xml"/>
  <Override PartName="/ppt/tags/tag66.xml" ContentType="application/vnd.openxmlformats-officedocument.presentationml.tags+xml"/>
  <Override PartName="/ppt/notesSlides/notesSlide6.xml" ContentType="application/vnd.openxmlformats-officedocument.presentationml.notesSlide+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notesSlides/notesSlide10.xml" ContentType="application/vnd.openxmlformats-officedocument.presentationml.notesSlide+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notesSlides/notesSlide1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5.xml" ContentType="application/vnd.openxmlformats-officedocument.presentationml.notesSlide+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notesSlides/notesSlide18.xml" ContentType="application/vnd.openxmlformats-officedocument.presentationml.notesSlide+xml"/>
  <Override PartName="/ppt/tags/tag81.xml" ContentType="application/vnd.openxmlformats-officedocument.presentationml.tags+xml"/>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tags/tag83.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4.xml" ContentType="application/vnd.openxmlformats-officedocument.presentationml.tags+xml"/>
  <Override PartName="/ppt/notesSlides/notesSlide22.xml" ContentType="application/vnd.openxmlformats-officedocument.presentationml.notesSlide+xml"/>
  <Override PartName="/ppt/tags/tag85.xml" ContentType="application/vnd.openxmlformats-officedocument.presentationml.tags+xml"/>
  <Override PartName="/ppt/notesSlides/notesSlide23.xml" ContentType="application/vnd.openxmlformats-officedocument.presentationml.notesSlide+xml"/>
  <Override PartName="/ppt/tags/tag86.xml" ContentType="application/vnd.openxmlformats-officedocument.presentationml.tags+xml"/>
  <Override PartName="/ppt/notesSlides/notesSlide24.xml" ContentType="application/vnd.openxmlformats-officedocument.presentationml.notesSlide+xml"/>
  <Override PartName="/ppt/tags/tag87.xml" ContentType="application/vnd.openxmlformats-officedocument.presentationml.tags+xml"/>
  <Override PartName="/ppt/notesSlides/notesSlide25.xml" ContentType="application/vnd.openxmlformats-officedocument.presentationml.notesSlide+xml"/>
  <Override PartName="/ppt/tags/tag88.xml" ContentType="application/vnd.openxmlformats-officedocument.presentationml.tags+xml"/>
  <Override PartName="/ppt/notesSlides/notesSlide26.xml" ContentType="application/vnd.openxmlformats-officedocument.presentationml.notesSlide+xml"/>
  <Override PartName="/ppt/tags/tag89.xml" ContentType="application/vnd.openxmlformats-officedocument.presentationml.tags+xml"/>
  <Override PartName="/ppt/notesSlides/notesSlide27.xml" ContentType="application/vnd.openxmlformats-officedocument.presentationml.notesSlide+xml"/>
  <Override PartName="/ppt/tags/tag90.xml" ContentType="application/vnd.openxmlformats-officedocument.presentationml.tags+xml"/>
  <Override PartName="/ppt/notesSlides/notesSlide2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2" r:id="rId1"/>
    <p:sldMasterId id="2147483828" r:id="rId2"/>
    <p:sldMasterId id="2147483831" r:id="rId3"/>
    <p:sldMasterId id="2147483822" r:id="rId4"/>
    <p:sldMasterId id="2147483823" r:id="rId5"/>
    <p:sldMasterId id="2147483970" r:id="rId6"/>
    <p:sldMasterId id="2147484063" r:id="rId7"/>
    <p:sldMasterId id="2147484070" r:id="rId8"/>
  </p:sldMasterIdLst>
  <p:notesMasterIdLst>
    <p:notesMasterId r:id="rId120"/>
  </p:notesMasterIdLst>
  <p:handoutMasterIdLst>
    <p:handoutMasterId r:id="rId121"/>
  </p:handoutMasterIdLst>
  <p:sldIdLst>
    <p:sldId id="416" r:id="rId9"/>
    <p:sldId id="1080" r:id="rId10"/>
    <p:sldId id="985" r:id="rId11"/>
    <p:sldId id="986" r:id="rId12"/>
    <p:sldId id="436" r:id="rId13"/>
    <p:sldId id="790" r:id="rId14"/>
    <p:sldId id="437" r:id="rId15"/>
    <p:sldId id="438" r:id="rId16"/>
    <p:sldId id="594" r:id="rId17"/>
    <p:sldId id="773" r:id="rId18"/>
    <p:sldId id="774" r:id="rId19"/>
    <p:sldId id="775" r:id="rId20"/>
    <p:sldId id="776" r:id="rId21"/>
    <p:sldId id="777" r:id="rId22"/>
    <p:sldId id="844" r:id="rId23"/>
    <p:sldId id="791" r:id="rId24"/>
    <p:sldId id="792" r:id="rId25"/>
    <p:sldId id="983" r:id="rId26"/>
    <p:sldId id="984" r:id="rId27"/>
    <p:sldId id="442" r:id="rId28"/>
    <p:sldId id="891" r:id="rId29"/>
    <p:sldId id="892" r:id="rId30"/>
    <p:sldId id="444" r:id="rId31"/>
    <p:sldId id="446" r:id="rId32"/>
    <p:sldId id="893" r:id="rId33"/>
    <p:sldId id="890" r:id="rId34"/>
    <p:sldId id="449" r:id="rId35"/>
    <p:sldId id="595" r:id="rId36"/>
    <p:sldId id="793" r:id="rId37"/>
    <p:sldId id="797" r:id="rId38"/>
    <p:sldId id="860" r:id="rId39"/>
    <p:sldId id="982" r:id="rId40"/>
    <p:sldId id="988" r:id="rId41"/>
    <p:sldId id="873" r:id="rId42"/>
    <p:sldId id="874" r:id="rId43"/>
    <p:sldId id="875" r:id="rId44"/>
    <p:sldId id="457" r:id="rId45"/>
    <p:sldId id="989" r:id="rId46"/>
    <p:sldId id="998" r:id="rId47"/>
    <p:sldId id="992" r:id="rId48"/>
    <p:sldId id="993" r:id="rId49"/>
    <p:sldId id="994" r:id="rId50"/>
    <p:sldId id="995" r:id="rId51"/>
    <p:sldId id="996" r:id="rId52"/>
    <p:sldId id="1068" r:id="rId53"/>
    <p:sldId id="999" r:id="rId54"/>
    <p:sldId id="997" r:id="rId55"/>
    <p:sldId id="1000" r:id="rId56"/>
    <p:sldId id="1001" r:id="rId57"/>
    <p:sldId id="1004" r:id="rId58"/>
    <p:sldId id="1003" r:id="rId59"/>
    <p:sldId id="1005" r:id="rId60"/>
    <p:sldId id="1007" r:id="rId61"/>
    <p:sldId id="1006" r:id="rId62"/>
    <p:sldId id="1009" r:id="rId63"/>
    <p:sldId id="1012" r:id="rId64"/>
    <p:sldId id="1010" r:id="rId65"/>
    <p:sldId id="1013" r:id="rId66"/>
    <p:sldId id="1014" r:id="rId67"/>
    <p:sldId id="1015" r:id="rId68"/>
    <p:sldId id="1016" r:id="rId69"/>
    <p:sldId id="1018" r:id="rId70"/>
    <p:sldId id="1087" r:id="rId71"/>
    <p:sldId id="1024" r:id="rId72"/>
    <p:sldId id="1031" r:id="rId73"/>
    <p:sldId id="1029" r:id="rId74"/>
    <p:sldId id="1030" r:id="rId75"/>
    <p:sldId id="1049" r:id="rId76"/>
    <p:sldId id="1048" r:id="rId77"/>
    <p:sldId id="1019" r:id="rId78"/>
    <p:sldId id="1021" r:id="rId79"/>
    <p:sldId id="1023" r:id="rId80"/>
    <p:sldId id="1022" r:id="rId81"/>
    <p:sldId id="1089" r:id="rId82"/>
    <p:sldId id="1088" r:id="rId83"/>
    <p:sldId id="1086" r:id="rId84"/>
    <p:sldId id="1032" r:id="rId85"/>
    <p:sldId id="1033" r:id="rId86"/>
    <p:sldId id="1034" r:id="rId87"/>
    <p:sldId id="1037" r:id="rId88"/>
    <p:sldId id="1043" r:id="rId89"/>
    <p:sldId id="1042" r:id="rId90"/>
    <p:sldId id="1052" r:id="rId91"/>
    <p:sldId id="1051" r:id="rId92"/>
    <p:sldId id="1053" r:id="rId93"/>
    <p:sldId id="1044" r:id="rId94"/>
    <p:sldId id="1055" r:id="rId95"/>
    <p:sldId id="1045" r:id="rId96"/>
    <p:sldId id="1046" r:id="rId97"/>
    <p:sldId id="1050" r:id="rId98"/>
    <p:sldId id="1056" r:id="rId99"/>
    <p:sldId id="1057" r:id="rId100"/>
    <p:sldId id="1058" r:id="rId101"/>
    <p:sldId id="1059" r:id="rId102"/>
    <p:sldId id="1060" r:id="rId103"/>
    <p:sldId id="1061" r:id="rId104"/>
    <p:sldId id="1062" r:id="rId105"/>
    <p:sldId id="1063" r:id="rId106"/>
    <p:sldId id="1064" r:id="rId107"/>
    <p:sldId id="1065" r:id="rId108"/>
    <p:sldId id="1067" r:id="rId109"/>
    <p:sldId id="1072" r:id="rId110"/>
    <p:sldId id="1075" r:id="rId111"/>
    <p:sldId id="1073" r:id="rId112"/>
    <p:sldId id="1074" r:id="rId113"/>
    <p:sldId id="1076" r:id="rId114"/>
    <p:sldId id="1077" r:id="rId115"/>
    <p:sldId id="1078" r:id="rId116"/>
    <p:sldId id="1079" r:id="rId117"/>
    <p:sldId id="1083" r:id="rId118"/>
    <p:sldId id="1082" r:id="rId119"/>
  </p:sldIdLst>
  <p:sldSz cx="9144000" cy="6858000" type="screen4x3"/>
  <p:notesSz cx="6858000" cy="9313863"/>
  <p:custDataLst>
    <p:tags r:id="rId12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08AF7668-2399-40C6-BF4D-701868967745}">
          <p14:sldIdLst/>
        </p14:section>
        <p14:section name="Inroduction" id="{30570CD9-6BC1-634D-A073-5DE6354689FD}">
          <p14:sldIdLst>
            <p14:sldId id="416"/>
            <p14:sldId id="1080"/>
            <p14:sldId id="985"/>
            <p14:sldId id="986"/>
          </p14:sldIdLst>
        </p14:section>
        <p14:section name="Module 1-how stops works - overview" id="{C7EC0F71-30F3-44FB-B64B-4160B09A341B}">
          <p14:sldIdLst>
            <p14:sldId id="436"/>
            <p14:sldId id="790"/>
            <p14:sldId id="437"/>
            <p14:sldId id="438"/>
            <p14:sldId id="594"/>
            <p14:sldId id="773"/>
            <p14:sldId id="774"/>
            <p14:sldId id="775"/>
            <p14:sldId id="776"/>
            <p14:sldId id="777"/>
            <p14:sldId id="844"/>
            <p14:sldId id="791"/>
            <p14:sldId id="792"/>
            <p14:sldId id="983"/>
            <p14:sldId id="984"/>
            <p14:sldId id="442"/>
            <p14:sldId id="891"/>
            <p14:sldId id="892"/>
            <p14:sldId id="444"/>
            <p14:sldId id="446"/>
            <p14:sldId id="893"/>
            <p14:sldId id="890"/>
            <p14:sldId id="449"/>
            <p14:sldId id="595"/>
            <p14:sldId id="793"/>
            <p14:sldId id="797"/>
            <p14:sldId id="860"/>
            <p14:sldId id="982"/>
            <p14:sldId id="988"/>
            <p14:sldId id="873"/>
            <p14:sldId id="874"/>
            <p14:sldId id="875"/>
            <p14:sldId id="457"/>
          </p14:sldIdLst>
        </p14:section>
        <p14:section name="Module 2-Inputs and travel patterns" id="{13182046-C4A4-FC40-9EFA-956750BB040D}">
          <p14:sldIdLst>
            <p14:sldId id="989"/>
            <p14:sldId id="998"/>
            <p14:sldId id="992"/>
            <p14:sldId id="993"/>
            <p14:sldId id="994"/>
            <p14:sldId id="995"/>
            <p14:sldId id="996"/>
            <p14:sldId id="1068"/>
            <p14:sldId id="999"/>
            <p14:sldId id="997"/>
            <p14:sldId id="1000"/>
            <p14:sldId id="1001"/>
            <p14:sldId id="1004"/>
            <p14:sldId id="1003"/>
            <p14:sldId id="1005"/>
            <p14:sldId id="1007"/>
            <p14:sldId id="1006"/>
            <p14:sldId id="1009"/>
            <p14:sldId id="1012"/>
            <p14:sldId id="1010"/>
            <p14:sldId id="1013"/>
            <p14:sldId id="1014"/>
            <p14:sldId id="1015"/>
            <p14:sldId id="1016"/>
          </p14:sldIdLst>
        </p14:section>
        <p14:section name="Module 3-calibration and test runs" id="{A91A53FB-8A6D-2340-A9DF-1D8678D8F6A0}">
          <p14:sldIdLst>
            <p14:sldId id="1018"/>
            <p14:sldId id="1087"/>
            <p14:sldId id="1024"/>
            <p14:sldId id="1031"/>
            <p14:sldId id="1029"/>
            <p14:sldId id="1030"/>
            <p14:sldId id="1049"/>
            <p14:sldId id="1048"/>
            <p14:sldId id="1019"/>
            <p14:sldId id="1021"/>
            <p14:sldId id="1023"/>
            <p14:sldId id="1022"/>
            <p14:sldId id="1089"/>
            <p14:sldId id="1088"/>
            <p14:sldId id="1086"/>
            <p14:sldId id="1032"/>
            <p14:sldId id="1033"/>
            <p14:sldId id="1034"/>
            <p14:sldId id="1037"/>
          </p14:sldIdLst>
        </p14:section>
        <p14:section name="Module 4-running it" id="{06786F78-AE8D-A34F-95EC-99D111232A2D}">
          <p14:sldIdLst>
            <p14:sldId id="1043"/>
            <p14:sldId id="1042"/>
            <p14:sldId id="1052"/>
            <p14:sldId id="1051"/>
            <p14:sldId id="1053"/>
            <p14:sldId id="1044"/>
            <p14:sldId id="1055"/>
            <p14:sldId id="1045"/>
            <p14:sldId id="1046"/>
            <p14:sldId id="1050"/>
            <p14:sldId id="1056"/>
            <p14:sldId id="1057"/>
            <p14:sldId id="1058"/>
            <p14:sldId id="1059"/>
            <p14:sldId id="1060"/>
            <p14:sldId id="1061"/>
            <p14:sldId id="1062"/>
            <p14:sldId id="1063"/>
            <p14:sldId id="1064"/>
            <p14:sldId id="1065"/>
            <p14:sldId id="1067"/>
            <p14:sldId id="1072"/>
            <p14:sldId id="1075"/>
            <p14:sldId id="1073"/>
            <p14:sldId id="1074"/>
            <p14:sldId id="1076"/>
            <p14:sldId id="1077"/>
            <p14:sldId id="1078"/>
            <p14:sldId id="1079"/>
            <p14:sldId id="1083"/>
            <p14:sldId id="1082"/>
          </p14:sldIdLst>
        </p14:section>
      </p14:sectionLst>
    </p:ext>
    <p:ext uri="{EFAFB233-063F-42B5-8137-9DF3F51BA10A}">
      <p15:sldGuideLst xmlns:p15="http://schemas.microsoft.com/office/powerpoint/2012/main">
        <p15:guide id="1" orient="horz" pos="3754">
          <p15:clr>
            <a:srgbClr val="A4A3A4"/>
          </p15:clr>
        </p15:guide>
        <p15:guide id="2" pos="2880">
          <p15:clr>
            <a:srgbClr val="A4A3A4"/>
          </p15:clr>
        </p15:guide>
      </p15:sldGuideLst>
    </p:ext>
    <p:ext uri="{2D200454-40CA-4A62-9FC3-DE9A4176ACB9}">
      <p15:notesGuideLst xmlns:p15="http://schemas.microsoft.com/office/powerpoint/2012/main">
        <p15:guide id="1" orient="horz" pos="2881" userDrawn="1">
          <p15:clr>
            <a:srgbClr val="A4A3A4"/>
          </p15:clr>
        </p15:guide>
        <p15:guide id="2" pos="2100" userDrawn="1">
          <p15:clr>
            <a:srgbClr val="A4A3A4"/>
          </p15:clr>
        </p15:guide>
        <p15:guide id="3" orient="horz" pos="2934" userDrawn="1">
          <p15:clr>
            <a:srgbClr val="A4A3A4"/>
          </p15:clr>
        </p15:guide>
        <p15:guide id="4"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99FF"/>
    <a:srgbClr val="FFFFCC"/>
    <a:srgbClr val="CE0026"/>
    <a:srgbClr val="E9E0C9"/>
    <a:srgbClr val="FCF7B6"/>
    <a:srgbClr val="F3F9FA"/>
    <a:srgbClr val="48A5B8"/>
    <a:srgbClr val="B7D581"/>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55" autoAdjust="0"/>
    <p:restoredTop sz="94708" autoAdjust="0"/>
  </p:normalViewPr>
  <p:slideViewPr>
    <p:cSldViewPr snapToGrid="0">
      <p:cViewPr varScale="1">
        <p:scale>
          <a:sx n="88" d="100"/>
          <a:sy n="88" d="100"/>
        </p:scale>
        <p:origin x="1840" y="184"/>
      </p:cViewPr>
      <p:guideLst>
        <p:guide orient="horz" pos="3754"/>
        <p:guide pos="2880"/>
      </p:guideLst>
    </p:cSldViewPr>
  </p:slideViewPr>
  <p:outlineViewPr>
    <p:cViewPr>
      <p:scale>
        <a:sx n="33" d="100"/>
        <a:sy n="33" d="100"/>
      </p:scale>
      <p:origin x="0" y="-10518"/>
    </p:cViewPr>
  </p:outlineViewPr>
  <p:notesTextViewPr>
    <p:cViewPr>
      <p:scale>
        <a:sx n="3" d="2"/>
        <a:sy n="3" d="2"/>
      </p:scale>
      <p:origin x="0" y="0"/>
    </p:cViewPr>
  </p:notesTextViewPr>
  <p:sorterViewPr>
    <p:cViewPr varScale="1">
      <p:scale>
        <a:sx n="1" d="1"/>
        <a:sy n="1" d="1"/>
      </p:scale>
      <p:origin x="0" y="-18480"/>
    </p:cViewPr>
  </p:sorterViewPr>
  <p:notesViewPr>
    <p:cSldViewPr snapToGrid="0">
      <p:cViewPr varScale="1">
        <p:scale>
          <a:sx n="88" d="100"/>
          <a:sy n="88" d="100"/>
        </p:scale>
        <p:origin x="3696" y="96"/>
      </p:cViewPr>
      <p:guideLst>
        <p:guide orient="horz" pos="2881"/>
        <p:guide pos="2100"/>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viewProps" Target="view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mes.ryan\AppData\Local\Microsoft\Windows\Temporary%20Internet%20Files\Content.Outlook\RY8KFG33\DynamSummaryv5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Project Ridership</c:v>
          </c:tx>
          <c:spPr>
            <a:ln w="19050" cap="rnd">
              <a:noFill/>
              <a:round/>
            </a:ln>
            <a:effectLst/>
          </c:spPr>
          <c:marker>
            <c:symbol val="circle"/>
            <c:size val="5"/>
            <c:spPr>
              <a:solidFill>
                <a:srgbClr val="CE0026"/>
              </a:solidFill>
              <a:ln w="25400">
                <a:solidFill>
                  <a:srgbClr val="CE0026"/>
                </a:solidFill>
              </a:ln>
              <a:effectLst/>
            </c:spPr>
          </c:marker>
          <c:xVal>
            <c:numRef>
              <c:f>Summary!$M$6:$M$63</c:f>
              <c:numCache>
                <c:formatCode>General</c:formatCode>
                <c:ptCount val="58"/>
                <c:pt idx="0">
                  <c:v>0</c:v>
                </c:pt>
                <c:pt idx="1">
                  <c:v>5012</c:v>
                </c:pt>
                <c:pt idx="2">
                  <c:v>3246</c:v>
                </c:pt>
                <c:pt idx="3">
                  <c:v>14793</c:v>
                </c:pt>
                <c:pt idx="4">
                  <c:v>1289</c:v>
                </c:pt>
                <c:pt idx="5">
                  <c:v>1289</c:v>
                </c:pt>
                <c:pt idx="6">
                  <c:v>14790</c:v>
                </c:pt>
                <c:pt idx="7">
                  <c:v>10192</c:v>
                </c:pt>
                <c:pt idx="8">
                  <c:v>10488</c:v>
                </c:pt>
                <c:pt idx="9">
                  <c:v>3185</c:v>
                </c:pt>
                <c:pt idx="10">
                  <c:v>3185</c:v>
                </c:pt>
                <c:pt idx="11">
                  <c:v>2700</c:v>
                </c:pt>
                <c:pt idx="12">
                  <c:v>147122</c:v>
                </c:pt>
                <c:pt idx="13">
                  <c:v>31450</c:v>
                </c:pt>
                <c:pt idx="14">
                  <c:v>3613</c:v>
                </c:pt>
                <c:pt idx="16">
                  <c:v>5012</c:v>
                </c:pt>
              </c:numCache>
            </c:numRef>
          </c:xVal>
          <c:yVal>
            <c:numRef>
              <c:f>Summary!$S$6:$S$63</c:f>
              <c:numCache>
                <c:formatCode>General</c:formatCode>
                <c:ptCount val="58"/>
                <c:pt idx="1">
                  <c:v>5594</c:v>
                </c:pt>
                <c:pt idx="2">
                  <c:v>5673</c:v>
                </c:pt>
                <c:pt idx="3">
                  <c:v>11743</c:v>
                </c:pt>
                <c:pt idx="4">
                  <c:v>1464</c:v>
                </c:pt>
                <c:pt idx="5">
                  <c:v>1413</c:v>
                </c:pt>
                <c:pt idx="6">
                  <c:v>14738</c:v>
                </c:pt>
                <c:pt idx="7">
                  <c:v>13906</c:v>
                </c:pt>
                <c:pt idx="8">
                  <c:v>10324</c:v>
                </c:pt>
                <c:pt idx="9">
                  <c:v>3059</c:v>
                </c:pt>
                <c:pt idx="10">
                  <c:v>3156</c:v>
                </c:pt>
                <c:pt idx="11">
                  <c:v>4177</c:v>
                </c:pt>
                <c:pt idx="12">
                  <c:v>138366</c:v>
                </c:pt>
                <c:pt idx="13">
                  <c:v>28210</c:v>
                </c:pt>
                <c:pt idx="14">
                  <c:v>1922</c:v>
                </c:pt>
                <c:pt idx="16">
                  <c:v>7779</c:v>
                </c:pt>
              </c:numCache>
            </c:numRef>
          </c:yVal>
          <c:smooth val="0"/>
          <c:extLst>
            <c:ext xmlns:c16="http://schemas.microsoft.com/office/drawing/2014/chart" uri="{C3380CC4-5D6E-409C-BE32-E72D297353CC}">
              <c16:uniqueId val="{00000000-6DF7-4D23-86B9-9775476B8B38}"/>
            </c:ext>
          </c:extLst>
        </c:ser>
        <c:ser>
          <c:idx val="1"/>
          <c:order val="1"/>
          <c:tx>
            <c:v>Reference</c:v>
          </c:tx>
          <c:spPr>
            <a:ln w="19050" cap="rnd">
              <a:solidFill>
                <a:schemeClr val="tx1"/>
              </a:solidFill>
              <a:round/>
            </a:ln>
            <a:effectLst/>
          </c:spPr>
          <c:marker>
            <c:symbol val="none"/>
          </c:marker>
          <c:xVal>
            <c:numRef>
              <c:f>Summary!$M$6:$M$63</c:f>
              <c:numCache>
                <c:formatCode>General</c:formatCode>
                <c:ptCount val="58"/>
                <c:pt idx="0">
                  <c:v>0</c:v>
                </c:pt>
                <c:pt idx="1">
                  <c:v>5012</c:v>
                </c:pt>
                <c:pt idx="2">
                  <c:v>3246</c:v>
                </c:pt>
                <c:pt idx="3">
                  <c:v>14793</c:v>
                </c:pt>
                <c:pt idx="4">
                  <c:v>1289</c:v>
                </c:pt>
                <c:pt idx="5">
                  <c:v>1289</c:v>
                </c:pt>
                <c:pt idx="6">
                  <c:v>14790</c:v>
                </c:pt>
                <c:pt idx="7">
                  <c:v>10192</c:v>
                </c:pt>
                <c:pt idx="8">
                  <c:v>10488</c:v>
                </c:pt>
                <c:pt idx="9">
                  <c:v>3185</c:v>
                </c:pt>
                <c:pt idx="10">
                  <c:v>3185</c:v>
                </c:pt>
                <c:pt idx="11">
                  <c:v>2700</c:v>
                </c:pt>
                <c:pt idx="12">
                  <c:v>147122</c:v>
                </c:pt>
                <c:pt idx="13">
                  <c:v>31450</c:v>
                </c:pt>
                <c:pt idx="14">
                  <c:v>3613</c:v>
                </c:pt>
                <c:pt idx="16">
                  <c:v>5012</c:v>
                </c:pt>
              </c:numCache>
            </c:numRef>
          </c:xVal>
          <c:yVal>
            <c:numRef>
              <c:f>Summary!$M$6:$M$63</c:f>
              <c:numCache>
                <c:formatCode>General</c:formatCode>
                <c:ptCount val="58"/>
                <c:pt idx="0">
                  <c:v>0</c:v>
                </c:pt>
                <c:pt idx="1">
                  <c:v>5012</c:v>
                </c:pt>
                <c:pt idx="2">
                  <c:v>3246</c:v>
                </c:pt>
                <c:pt idx="3">
                  <c:v>14793</c:v>
                </c:pt>
                <c:pt idx="4">
                  <c:v>1289</c:v>
                </c:pt>
                <c:pt idx="5">
                  <c:v>1289</c:v>
                </c:pt>
                <c:pt idx="6">
                  <c:v>14790</c:v>
                </c:pt>
                <c:pt idx="7">
                  <c:v>10192</c:v>
                </c:pt>
                <c:pt idx="8">
                  <c:v>10488</c:v>
                </c:pt>
                <c:pt idx="9">
                  <c:v>3185</c:v>
                </c:pt>
                <c:pt idx="10">
                  <c:v>3185</c:v>
                </c:pt>
                <c:pt idx="11">
                  <c:v>2700</c:v>
                </c:pt>
                <c:pt idx="12">
                  <c:v>147122</c:v>
                </c:pt>
                <c:pt idx="13">
                  <c:v>31450</c:v>
                </c:pt>
                <c:pt idx="14">
                  <c:v>3613</c:v>
                </c:pt>
                <c:pt idx="16">
                  <c:v>5012</c:v>
                </c:pt>
              </c:numCache>
            </c:numRef>
          </c:yVal>
          <c:smooth val="0"/>
          <c:extLst>
            <c:ext xmlns:c16="http://schemas.microsoft.com/office/drawing/2014/chart" uri="{C3380CC4-5D6E-409C-BE32-E72D297353CC}">
              <c16:uniqueId val="{00000001-6DF7-4D23-86B9-9775476B8B38}"/>
            </c:ext>
          </c:extLst>
        </c:ser>
        <c:dLbls>
          <c:showLegendKey val="0"/>
          <c:showVal val="0"/>
          <c:showCatName val="0"/>
          <c:showSerName val="0"/>
          <c:showPercent val="0"/>
          <c:showBubbleSize val="0"/>
        </c:dLbls>
        <c:axId val="377708472"/>
        <c:axId val="377708864"/>
      </c:scatterChart>
      <c:valAx>
        <c:axId val="377708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Observed Ridership</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77708864"/>
        <c:crosses val="autoZero"/>
        <c:crossBetween val="midCat"/>
      </c:valAx>
      <c:valAx>
        <c:axId val="377708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STOPS Ridership</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77708472"/>
        <c:crosses val="autoZero"/>
        <c:crossBetween val="midCat"/>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lumMod val="95000"/>
      </a:schemeClr>
    </a:solidFill>
    <a:ln>
      <a:solidFill>
        <a:schemeClr val="tx1"/>
      </a:solid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739-9ABA-6E42-94E2-505F23685DE0}"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0474DB5C-51DD-064B-BB9D-5711BD2D2C5E}">
      <dgm:prSet phldrT="[Text]"/>
      <dgm:spPr/>
      <dgm:t>
        <a:bodyPr/>
        <a:lstStyle/>
        <a:p>
          <a:r>
            <a:rPr lang="en-US" dirty="0"/>
            <a:t>All-mode person trips from </a:t>
          </a:r>
          <a:r>
            <a:rPr lang="en-US" dirty="0" err="1"/>
            <a:t>i</a:t>
          </a:r>
          <a:r>
            <a:rPr lang="en-US" dirty="0"/>
            <a:t> to j</a:t>
          </a:r>
        </a:p>
      </dgm:t>
    </dgm:pt>
    <dgm:pt modelId="{7C75AB46-BC21-5045-A55E-D1E60E861C50}" type="parTrans" cxnId="{3FE45490-E4AC-A14E-A288-A1CF5C4BB714}">
      <dgm:prSet/>
      <dgm:spPr/>
      <dgm:t>
        <a:bodyPr/>
        <a:lstStyle/>
        <a:p>
          <a:endParaRPr lang="en-US"/>
        </a:p>
      </dgm:t>
    </dgm:pt>
    <dgm:pt modelId="{802E1796-720E-BD47-8548-A91EE65C9C21}" type="sibTrans" cxnId="{3FE45490-E4AC-A14E-A288-A1CF5C4BB714}">
      <dgm:prSet/>
      <dgm:spPr/>
      <dgm:t>
        <a:bodyPr/>
        <a:lstStyle/>
        <a:p>
          <a:endParaRPr lang="en-US"/>
        </a:p>
      </dgm:t>
    </dgm:pt>
    <dgm:pt modelId="{2AC5C271-EA5B-074A-AB22-ED0818D2C7BE}">
      <dgm:prSet phldrT="[Text]"/>
      <dgm:spPr/>
      <dgm:t>
        <a:bodyPr/>
        <a:lstStyle/>
        <a:p>
          <a:r>
            <a:rPr lang="en-US" dirty="0"/>
            <a:t>Non-Transit</a:t>
          </a:r>
        </a:p>
      </dgm:t>
    </dgm:pt>
    <dgm:pt modelId="{0CAB307C-E388-0949-81C0-968592830C1E}" type="parTrans" cxnId="{388595F3-B25D-E445-990C-64D7B67DB5F8}">
      <dgm:prSet/>
      <dgm:spPr/>
      <dgm:t>
        <a:bodyPr/>
        <a:lstStyle/>
        <a:p>
          <a:endParaRPr lang="en-US"/>
        </a:p>
      </dgm:t>
    </dgm:pt>
    <dgm:pt modelId="{FACDAC98-9E5A-DE45-9D24-3F6A6389DB5C}" type="sibTrans" cxnId="{388595F3-B25D-E445-990C-64D7B67DB5F8}">
      <dgm:prSet/>
      <dgm:spPr/>
      <dgm:t>
        <a:bodyPr/>
        <a:lstStyle/>
        <a:p>
          <a:endParaRPr lang="en-US"/>
        </a:p>
      </dgm:t>
    </dgm:pt>
    <dgm:pt modelId="{7E04BD3B-5A89-0447-A6A6-576BB50D2EB4}">
      <dgm:prSet phldrT="[Text]"/>
      <dgm:spPr/>
      <dgm:t>
        <a:bodyPr/>
        <a:lstStyle/>
        <a:p>
          <a:r>
            <a:rPr lang="en-US" dirty="0"/>
            <a:t>Auto</a:t>
          </a:r>
        </a:p>
      </dgm:t>
    </dgm:pt>
    <dgm:pt modelId="{CBB0CCF9-3F4E-C64E-87FF-2C57B10CE11A}" type="parTrans" cxnId="{9C8AC56D-0772-FC45-B3D8-11DE787BB65A}">
      <dgm:prSet/>
      <dgm:spPr/>
      <dgm:t>
        <a:bodyPr/>
        <a:lstStyle/>
        <a:p>
          <a:endParaRPr lang="en-US"/>
        </a:p>
      </dgm:t>
    </dgm:pt>
    <dgm:pt modelId="{0E1E6573-D3C4-0D43-8A54-056DC48BB3E8}" type="sibTrans" cxnId="{9C8AC56D-0772-FC45-B3D8-11DE787BB65A}">
      <dgm:prSet/>
      <dgm:spPr/>
      <dgm:t>
        <a:bodyPr/>
        <a:lstStyle/>
        <a:p>
          <a:endParaRPr lang="en-US"/>
        </a:p>
      </dgm:t>
    </dgm:pt>
    <dgm:pt modelId="{9F339D9E-0A1D-AF4D-8FD0-421543F5176D}">
      <dgm:prSet phldrT="[Text]"/>
      <dgm:spPr/>
      <dgm:t>
        <a:bodyPr/>
        <a:lstStyle/>
        <a:p>
          <a:r>
            <a:rPr lang="en-US" dirty="0"/>
            <a:t>Walk</a:t>
          </a:r>
        </a:p>
      </dgm:t>
    </dgm:pt>
    <dgm:pt modelId="{38254C2B-2AE2-524B-9E3C-67380A496F9C}" type="parTrans" cxnId="{EF0833C2-C4D2-E34A-8235-51182E75AD4F}">
      <dgm:prSet/>
      <dgm:spPr/>
      <dgm:t>
        <a:bodyPr/>
        <a:lstStyle/>
        <a:p>
          <a:endParaRPr lang="en-US"/>
        </a:p>
      </dgm:t>
    </dgm:pt>
    <dgm:pt modelId="{0E15A71C-F0F2-9B45-B2FD-8F50D686EAF0}" type="sibTrans" cxnId="{EF0833C2-C4D2-E34A-8235-51182E75AD4F}">
      <dgm:prSet/>
      <dgm:spPr/>
      <dgm:t>
        <a:bodyPr/>
        <a:lstStyle/>
        <a:p>
          <a:endParaRPr lang="en-US"/>
        </a:p>
      </dgm:t>
    </dgm:pt>
    <dgm:pt modelId="{EFA51695-FA2F-E249-AF27-BAC052930060}">
      <dgm:prSet phldrT="[Text]"/>
      <dgm:spPr/>
      <dgm:t>
        <a:bodyPr/>
        <a:lstStyle/>
        <a:p>
          <a:r>
            <a:rPr lang="en-US" dirty="0"/>
            <a:t>Transit</a:t>
          </a:r>
        </a:p>
      </dgm:t>
    </dgm:pt>
    <dgm:pt modelId="{F048DC44-05AC-5947-A9A0-2AB896032434}" type="parTrans" cxnId="{A9E49B69-304D-794E-BDE6-159F8FC6A277}">
      <dgm:prSet/>
      <dgm:spPr/>
      <dgm:t>
        <a:bodyPr/>
        <a:lstStyle/>
        <a:p>
          <a:endParaRPr lang="en-US"/>
        </a:p>
      </dgm:t>
    </dgm:pt>
    <dgm:pt modelId="{A046D9F3-011C-9041-8AE9-C61CF933AB77}" type="sibTrans" cxnId="{A9E49B69-304D-794E-BDE6-159F8FC6A277}">
      <dgm:prSet/>
      <dgm:spPr/>
      <dgm:t>
        <a:bodyPr/>
        <a:lstStyle/>
        <a:p>
          <a:endParaRPr lang="en-US"/>
        </a:p>
      </dgm:t>
    </dgm:pt>
    <dgm:pt modelId="{DAE523E1-A0CA-1B46-A1D1-00F1027CA860}">
      <dgm:prSet phldrT="[Text]"/>
      <dgm:spPr/>
      <dgm:t>
        <a:bodyPr/>
        <a:lstStyle/>
        <a:p>
          <a:r>
            <a:rPr lang="en-US" dirty="0"/>
            <a:t>Walk</a:t>
          </a:r>
        </a:p>
      </dgm:t>
    </dgm:pt>
    <dgm:pt modelId="{8376ECAF-5572-9D45-9F6D-2B9D4F15B599}" type="parTrans" cxnId="{24F1A483-6703-DD4E-BD73-7E4298DCF04A}">
      <dgm:prSet/>
      <dgm:spPr/>
      <dgm:t>
        <a:bodyPr/>
        <a:lstStyle/>
        <a:p>
          <a:endParaRPr lang="en-US"/>
        </a:p>
      </dgm:t>
    </dgm:pt>
    <dgm:pt modelId="{1A2B77A6-2B85-BB49-BB06-15E33590C4DA}" type="sibTrans" cxnId="{24F1A483-6703-DD4E-BD73-7E4298DCF04A}">
      <dgm:prSet/>
      <dgm:spPr/>
      <dgm:t>
        <a:bodyPr/>
        <a:lstStyle/>
        <a:p>
          <a:endParaRPr lang="en-US"/>
        </a:p>
      </dgm:t>
    </dgm:pt>
    <dgm:pt modelId="{0A7DBA69-9B55-9E43-A8B2-AF7A867761F2}">
      <dgm:prSet phldrT="[Text]"/>
      <dgm:spPr/>
      <dgm:t>
        <a:bodyPr/>
        <a:lstStyle/>
        <a:p>
          <a:r>
            <a:rPr lang="en-US" dirty="0" err="1"/>
            <a:t>KnR</a:t>
          </a:r>
          <a:endParaRPr lang="en-US" dirty="0"/>
        </a:p>
      </dgm:t>
    </dgm:pt>
    <dgm:pt modelId="{11A8FD80-15FF-5E41-BBCF-49DAD01E9DFD}" type="parTrans" cxnId="{3A1068CE-72E6-1340-B047-5AF1552D4A7B}">
      <dgm:prSet/>
      <dgm:spPr/>
      <dgm:t>
        <a:bodyPr/>
        <a:lstStyle/>
        <a:p>
          <a:endParaRPr lang="en-US"/>
        </a:p>
      </dgm:t>
    </dgm:pt>
    <dgm:pt modelId="{357968FB-18A1-E045-84AA-1F266BA2E7F1}" type="sibTrans" cxnId="{3A1068CE-72E6-1340-B047-5AF1552D4A7B}">
      <dgm:prSet/>
      <dgm:spPr/>
      <dgm:t>
        <a:bodyPr/>
        <a:lstStyle/>
        <a:p>
          <a:endParaRPr lang="en-US"/>
        </a:p>
      </dgm:t>
    </dgm:pt>
    <dgm:pt modelId="{81F17F2D-ED6E-8342-8477-C47C913E7939}">
      <dgm:prSet phldrT="[Text]"/>
      <dgm:spPr/>
      <dgm:t>
        <a:bodyPr/>
        <a:lstStyle/>
        <a:p>
          <a:r>
            <a:rPr lang="en-US" dirty="0" err="1"/>
            <a:t>PnR</a:t>
          </a:r>
          <a:endParaRPr lang="en-US" dirty="0"/>
        </a:p>
      </dgm:t>
    </dgm:pt>
    <dgm:pt modelId="{D43115CE-494F-254C-A127-A70F7C3AB122}" type="parTrans" cxnId="{960CC4EA-2BD4-564C-80BC-5A18E26CCC04}">
      <dgm:prSet/>
      <dgm:spPr/>
      <dgm:t>
        <a:bodyPr/>
        <a:lstStyle/>
        <a:p>
          <a:endParaRPr lang="en-US"/>
        </a:p>
      </dgm:t>
    </dgm:pt>
    <dgm:pt modelId="{4B117BBA-0C29-0249-A2BC-527A5D254978}" type="sibTrans" cxnId="{960CC4EA-2BD4-564C-80BC-5A18E26CCC04}">
      <dgm:prSet/>
      <dgm:spPr/>
      <dgm:t>
        <a:bodyPr/>
        <a:lstStyle/>
        <a:p>
          <a:endParaRPr lang="en-US"/>
        </a:p>
      </dgm:t>
    </dgm:pt>
    <dgm:pt modelId="{D4D0E29F-0FBE-AB4C-9C44-5BEC8E13DBCF}" type="pres">
      <dgm:prSet presAssocID="{05317739-9ABA-6E42-94E2-505F23685DE0}" presName="hierChild1" presStyleCnt="0">
        <dgm:presLayoutVars>
          <dgm:chPref val="1"/>
          <dgm:dir/>
          <dgm:animOne val="branch"/>
          <dgm:animLvl val="lvl"/>
          <dgm:resizeHandles/>
        </dgm:presLayoutVars>
      </dgm:prSet>
      <dgm:spPr/>
    </dgm:pt>
    <dgm:pt modelId="{D3200739-8198-5446-B07D-19DA6357457B}" type="pres">
      <dgm:prSet presAssocID="{0474DB5C-51DD-064B-BB9D-5711BD2D2C5E}" presName="hierRoot1" presStyleCnt="0"/>
      <dgm:spPr/>
    </dgm:pt>
    <dgm:pt modelId="{4E048DC9-B89B-F146-B789-6F3F9D7E8D2C}" type="pres">
      <dgm:prSet presAssocID="{0474DB5C-51DD-064B-BB9D-5711BD2D2C5E}" presName="composite" presStyleCnt="0"/>
      <dgm:spPr/>
    </dgm:pt>
    <dgm:pt modelId="{1A6D533C-51A1-6F43-8B1B-62E6E2D4B802}" type="pres">
      <dgm:prSet presAssocID="{0474DB5C-51DD-064B-BB9D-5711BD2D2C5E}" presName="background" presStyleLbl="node0" presStyleIdx="0" presStyleCnt="1"/>
      <dgm:spPr/>
    </dgm:pt>
    <dgm:pt modelId="{2BCD1DA6-F73B-1B4B-A6AF-7170390384EF}" type="pres">
      <dgm:prSet presAssocID="{0474DB5C-51DD-064B-BB9D-5711BD2D2C5E}" presName="text" presStyleLbl="fgAcc0" presStyleIdx="0" presStyleCnt="1" custLinFactNeighborX="-1059" custLinFactNeighborY="-55031">
        <dgm:presLayoutVars>
          <dgm:chPref val="3"/>
        </dgm:presLayoutVars>
      </dgm:prSet>
      <dgm:spPr/>
    </dgm:pt>
    <dgm:pt modelId="{8FAF7120-61A3-8540-AB00-8F64CEDA9F78}" type="pres">
      <dgm:prSet presAssocID="{0474DB5C-51DD-064B-BB9D-5711BD2D2C5E}" presName="hierChild2" presStyleCnt="0"/>
      <dgm:spPr/>
    </dgm:pt>
    <dgm:pt modelId="{791A3256-C5D6-B646-9312-D3F00B8DB472}" type="pres">
      <dgm:prSet presAssocID="{0CAB307C-E388-0949-81C0-968592830C1E}" presName="Name10" presStyleLbl="parChTrans1D2" presStyleIdx="0" presStyleCnt="2"/>
      <dgm:spPr/>
    </dgm:pt>
    <dgm:pt modelId="{69304E07-48A4-A74E-9936-D79A2338C91F}" type="pres">
      <dgm:prSet presAssocID="{2AC5C271-EA5B-074A-AB22-ED0818D2C7BE}" presName="hierRoot2" presStyleCnt="0"/>
      <dgm:spPr/>
    </dgm:pt>
    <dgm:pt modelId="{00EE049D-97B7-104C-AB19-A93335EDF2BD}" type="pres">
      <dgm:prSet presAssocID="{2AC5C271-EA5B-074A-AB22-ED0818D2C7BE}" presName="composite2" presStyleCnt="0"/>
      <dgm:spPr/>
    </dgm:pt>
    <dgm:pt modelId="{75CB8BAC-5153-8844-8AD1-FE836305E722}" type="pres">
      <dgm:prSet presAssocID="{2AC5C271-EA5B-074A-AB22-ED0818D2C7BE}" presName="background2" presStyleLbl="node2" presStyleIdx="0" presStyleCnt="2"/>
      <dgm:spPr/>
    </dgm:pt>
    <dgm:pt modelId="{4FB3127C-4C09-7F4D-8AF1-E3F205D07225}" type="pres">
      <dgm:prSet presAssocID="{2AC5C271-EA5B-074A-AB22-ED0818D2C7BE}" presName="text2" presStyleLbl="fgAcc2" presStyleIdx="0" presStyleCnt="2">
        <dgm:presLayoutVars>
          <dgm:chPref val="3"/>
        </dgm:presLayoutVars>
      </dgm:prSet>
      <dgm:spPr/>
    </dgm:pt>
    <dgm:pt modelId="{5456E3B8-63D4-CD48-AA5B-8E8FDDB69637}" type="pres">
      <dgm:prSet presAssocID="{2AC5C271-EA5B-074A-AB22-ED0818D2C7BE}" presName="hierChild3" presStyleCnt="0"/>
      <dgm:spPr/>
    </dgm:pt>
    <dgm:pt modelId="{72E73E44-BD02-8445-8519-C8414414D768}" type="pres">
      <dgm:prSet presAssocID="{CBB0CCF9-3F4E-C64E-87FF-2C57B10CE11A}" presName="Name17" presStyleLbl="parChTrans1D3" presStyleIdx="0" presStyleCnt="5"/>
      <dgm:spPr/>
    </dgm:pt>
    <dgm:pt modelId="{9C31E84B-B0F4-D445-A215-DAEF9F687BFD}" type="pres">
      <dgm:prSet presAssocID="{7E04BD3B-5A89-0447-A6A6-576BB50D2EB4}" presName="hierRoot3" presStyleCnt="0"/>
      <dgm:spPr/>
    </dgm:pt>
    <dgm:pt modelId="{2B8DBD64-1310-3844-AD69-6ABA103CBF2E}" type="pres">
      <dgm:prSet presAssocID="{7E04BD3B-5A89-0447-A6A6-576BB50D2EB4}" presName="composite3" presStyleCnt="0"/>
      <dgm:spPr/>
    </dgm:pt>
    <dgm:pt modelId="{6CDE11A6-E019-7543-8225-6E99C0600131}" type="pres">
      <dgm:prSet presAssocID="{7E04BD3B-5A89-0447-A6A6-576BB50D2EB4}" presName="background3" presStyleLbl="node3" presStyleIdx="0" presStyleCnt="5"/>
      <dgm:spPr/>
    </dgm:pt>
    <dgm:pt modelId="{B05B29AC-3F21-154A-B541-F253A50FE896}" type="pres">
      <dgm:prSet presAssocID="{7E04BD3B-5A89-0447-A6A6-576BB50D2EB4}" presName="text3" presStyleLbl="fgAcc3" presStyleIdx="0" presStyleCnt="5" custLinFactNeighborX="1920" custLinFactNeighborY="40022">
        <dgm:presLayoutVars>
          <dgm:chPref val="3"/>
        </dgm:presLayoutVars>
      </dgm:prSet>
      <dgm:spPr/>
    </dgm:pt>
    <dgm:pt modelId="{A52E8AB2-D053-724B-8F3A-272BAF4C49BC}" type="pres">
      <dgm:prSet presAssocID="{7E04BD3B-5A89-0447-A6A6-576BB50D2EB4}" presName="hierChild4" presStyleCnt="0"/>
      <dgm:spPr/>
    </dgm:pt>
    <dgm:pt modelId="{576859A9-A647-6E4F-8D41-E3B1973591DE}" type="pres">
      <dgm:prSet presAssocID="{38254C2B-2AE2-524B-9E3C-67380A496F9C}" presName="Name17" presStyleLbl="parChTrans1D3" presStyleIdx="1" presStyleCnt="5"/>
      <dgm:spPr/>
    </dgm:pt>
    <dgm:pt modelId="{8FE1F230-268C-304B-A09A-0A5DEC43F88E}" type="pres">
      <dgm:prSet presAssocID="{9F339D9E-0A1D-AF4D-8FD0-421543F5176D}" presName="hierRoot3" presStyleCnt="0"/>
      <dgm:spPr/>
    </dgm:pt>
    <dgm:pt modelId="{5A64CA4B-01B4-2348-BC5A-5504148C6C37}" type="pres">
      <dgm:prSet presAssocID="{9F339D9E-0A1D-AF4D-8FD0-421543F5176D}" presName="composite3" presStyleCnt="0"/>
      <dgm:spPr/>
    </dgm:pt>
    <dgm:pt modelId="{CE6612FE-1354-0B47-8D1E-CAD8C372F55B}" type="pres">
      <dgm:prSet presAssocID="{9F339D9E-0A1D-AF4D-8FD0-421543F5176D}" presName="background3" presStyleLbl="node3" presStyleIdx="1" presStyleCnt="5"/>
      <dgm:spPr/>
    </dgm:pt>
    <dgm:pt modelId="{AD7C0C8B-7D6C-7F4A-AC06-75A52221B119}" type="pres">
      <dgm:prSet presAssocID="{9F339D9E-0A1D-AF4D-8FD0-421543F5176D}" presName="text3" presStyleLbl="fgAcc3" presStyleIdx="1" presStyleCnt="5" custLinFactNeighborX="-1059" custLinFactNeighborY="40023">
        <dgm:presLayoutVars>
          <dgm:chPref val="3"/>
        </dgm:presLayoutVars>
      </dgm:prSet>
      <dgm:spPr/>
    </dgm:pt>
    <dgm:pt modelId="{CD0FE846-DCEC-634B-83F9-BA348214F0D8}" type="pres">
      <dgm:prSet presAssocID="{9F339D9E-0A1D-AF4D-8FD0-421543F5176D}" presName="hierChild4" presStyleCnt="0"/>
      <dgm:spPr/>
    </dgm:pt>
    <dgm:pt modelId="{99E44D1A-B0FF-4B45-BCF1-C2FA6F1BF340}" type="pres">
      <dgm:prSet presAssocID="{F048DC44-05AC-5947-A9A0-2AB896032434}" presName="Name10" presStyleLbl="parChTrans1D2" presStyleIdx="1" presStyleCnt="2"/>
      <dgm:spPr/>
    </dgm:pt>
    <dgm:pt modelId="{41504476-6180-B842-8556-418AF64C5448}" type="pres">
      <dgm:prSet presAssocID="{EFA51695-FA2F-E249-AF27-BAC052930060}" presName="hierRoot2" presStyleCnt="0"/>
      <dgm:spPr/>
    </dgm:pt>
    <dgm:pt modelId="{C54D5B1D-C229-F74C-8DA5-54F3D3ACCEA5}" type="pres">
      <dgm:prSet presAssocID="{EFA51695-FA2F-E249-AF27-BAC052930060}" presName="composite2" presStyleCnt="0"/>
      <dgm:spPr/>
    </dgm:pt>
    <dgm:pt modelId="{071A9E94-C279-FF40-812C-608A7E4FDE92}" type="pres">
      <dgm:prSet presAssocID="{EFA51695-FA2F-E249-AF27-BAC052930060}" presName="background2" presStyleLbl="node2" presStyleIdx="1" presStyleCnt="2"/>
      <dgm:spPr/>
    </dgm:pt>
    <dgm:pt modelId="{B247D897-F5F5-8E43-9C1E-225ACDB4D9EA}" type="pres">
      <dgm:prSet presAssocID="{EFA51695-FA2F-E249-AF27-BAC052930060}" presName="text2" presStyleLbl="fgAcc2" presStyleIdx="1" presStyleCnt="2">
        <dgm:presLayoutVars>
          <dgm:chPref val="3"/>
        </dgm:presLayoutVars>
      </dgm:prSet>
      <dgm:spPr/>
    </dgm:pt>
    <dgm:pt modelId="{EFE56565-AA7A-1D40-892C-42418243BDB6}" type="pres">
      <dgm:prSet presAssocID="{EFA51695-FA2F-E249-AF27-BAC052930060}" presName="hierChild3" presStyleCnt="0"/>
      <dgm:spPr/>
    </dgm:pt>
    <dgm:pt modelId="{E01157F6-BF47-5E4C-8F21-9762FC6D3205}" type="pres">
      <dgm:prSet presAssocID="{8376ECAF-5572-9D45-9F6D-2B9D4F15B599}" presName="Name17" presStyleLbl="parChTrans1D3" presStyleIdx="2" presStyleCnt="5"/>
      <dgm:spPr/>
    </dgm:pt>
    <dgm:pt modelId="{1FADBBB6-175E-8840-9ACD-0CCE62B2CED4}" type="pres">
      <dgm:prSet presAssocID="{DAE523E1-A0CA-1B46-A1D1-00F1027CA860}" presName="hierRoot3" presStyleCnt="0"/>
      <dgm:spPr/>
    </dgm:pt>
    <dgm:pt modelId="{759E2639-BE75-424C-91A8-A78C0A21D5D6}" type="pres">
      <dgm:prSet presAssocID="{DAE523E1-A0CA-1B46-A1D1-00F1027CA860}" presName="composite3" presStyleCnt="0"/>
      <dgm:spPr/>
    </dgm:pt>
    <dgm:pt modelId="{56E81C3A-ABF4-9A4D-B788-63C446D04F90}" type="pres">
      <dgm:prSet presAssocID="{DAE523E1-A0CA-1B46-A1D1-00F1027CA860}" presName="background3" presStyleLbl="node3" presStyleIdx="2" presStyleCnt="5"/>
      <dgm:spPr/>
    </dgm:pt>
    <dgm:pt modelId="{35AF218E-1B54-0E40-9FCB-2EE3F7707AFF}" type="pres">
      <dgm:prSet presAssocID="{DAE523E1-A0CA-1B46-A1D1-00F1027CA860}" presName="text3" presStyleLbl="fgAcc3" presStyleIdx="2" presStyleCnt="5" custLinFactNeighborX="205" custLinFactNeighborY="38355">
        <dgm:presLayoutVars>
          <dgm:chPref val="3"/>
        </dgm:presLayoutVars>
      </dgm:prSet>
      <dgm:spPr/>
    </dgm:pt>
    <dgm:pt modelId="{6FDF82B1-606F-A540-9F6C-2652D8284D02}" type="pres">
      <dgm:prSet presAssocID="{DAE523E1-A0CA-1B46-A1D1-00F1027CA860}" presName="hierChild4" presStyleCnt="0"/>
      <dgm:spPr/>
    </dgm:pt>
    <dgm:pt modelId="{F3D86B2E-F086-C040-8DA8-8CB6ADA40666}" type="pres">
      <dgm:prSet presAssocID="{11A8FD80-15FF-5E41-BBCF-49DAD01E9DFD}" presName="Name17" presStyleLbl="parChTrans1D3" presStyleIdx="3" presStyleCnt="5"/>
      <dgm:spPr/>
    </dgm:pt>
    <dgm:pt modelId="{41BAC962-0259-AB4B-820E-168410EB91A3}" type="pres">
      <dgm:prSet presAssocID="{0A7DBA69-9B55-9E43-A8B2-AF7A867761F2}" presName="hierRoot3" presStyleCnt="0"/>
      <dgm:spPr/>
    </dgm:pt>
    <dgm:pt modelId="{938402AA-2A0B-FE4B-9BC5-D4BE96494D4E}" type="pres">
      <dgm:prSet presAssocID="{0A7DBA69-9B55-9E43-A8B2-AF7A867761F2}" presName="composite3" presStyleCnt="0"/>
      <dgm:spPr/>
    </dgm:pt>
    <dgm:pt modelId="{525DE9A9-026B-0A4C-9586-F8B8A1DF1A43}" type="pres">
      <dgm:prSet presAssocID="{0A7DBA69-9B55-9E43-A8B2-AF7A867761F2}" presName="background3" presStyleLbl="node3" presStyleIdx="3" presStyleCnt="5"/>
      <dgm:spPr/>
    </dgm:pt>
    <dgm:pt modelId="{4889A901-5DF4-E046-A550-4C349E3CAA70}" type="pres">
      <dgm:prSet presAssocID="{0A7DBA69-9B55-9E43-A8B2-AF7A867761F2}" presName="text3" presStyleLbl="fgAcc3" presStyleIdx="3" presStyleCnt="5" custLinFactNeighborX="205" custLinFactNeighborY="38355">
        <dgm:presLayoutVars>
          <dgm:chPref val="3"/>
        </dgm:presLayoutVars>
      </dgm:prSet>
      <dgm:spPr/>
    </dgm:pt>
    <dgm:pt modelId="{BD595735-252D-5043-8037-677682536913}" type="pres">
      <dgm:prSet presAssocID="{0A7DBA69-9B55-9E43-A8B2-AF7A867761F2}" presName="hierChild4" presStyleCnt="0"/>
      <dgm:spPr/>
    </dgm:pt>
    <dgm:pt modelId="{608F8C23-1644-FA46-BA29-856B2873CB86}" type="pres">
      <dgm:prSet presAssocID="{D43115CE-494F-254C-A127-A70F7C3AB122}" presName="Name17" presStyleLbl="parChTrans1D3" presStyleIdx="4" presStyleCnt="5"/>
      <dgm:spPr/>
    </dgm:pt>
    <dgm:pt modelId="{3BC21D14-45D7-6446-A10B-A3E1F90D3C5F}" type="pres">
      <dgm:prSet presAssocID="{81F17F2D-ED6E-8342-8477-C47C913E7939}" presName="hierRoot3" presStyleCnt="0"/>
      <dgm:spPr/>
    </dgm:pt>
    <dgm:pt modelId="{0A40FCD8-151B-C041-8C57-6C70377F86A5}" type="pres">
      <dgm:prSet presAssocID="{81F17F2D-ED6E-8342-8477-C47C913E7939}" presName="composite3" presStyleCnt="0"/>
      <dgm:spPr/>
    </dgm:pt>
    <dgm:pt modelId="{7FF7C948-72D6-4F4E-A75D-6EB7FB934CA7}" type="pres">
      <dgm:prSet presAssocID="{81F17F2D-ED6E-8342-8477-C47C913E7939}" presName="background3" presStyleLbl="node3" presStyleIdx="4" presStyleCnt="5"/>
      <dgm:spPr/>
    </dgm:pt>
    <dgm:pt modelId="{592A7FDC-A5DB-8443-8734-BD1A6BB0FF1B}" type="pres">
      <dgm:prSet presAssocID="{81F17F2D-ED6E-8342-8477-C47C913E7939}" presName="text3" presStyleLbl="fgAcc3" presStyleIdx="4" presStyleCnt="5" custLinFactNeighborX="205" custLinFactNeighborY="38355">
        <dgm:presLayoutVars>
          <dgm:chPref val="3"/>
        </dgm:presLayoutVars>
      </dgm:prSet>
      <dgm:spPr/>
    </dgm:pt>
    <dgm:pt modelId="{00AB5E49-B783-1048-8E16-71D8AB7FB810}" type="pres">
      <dgm:prSet presAssocID="{81F17F2D-ED6E-8342-8477-C47C913E7939}" presName="hierChild4" presStyleCnt="0"/>
      <dgm:spPr/>
    </dgm:pt>
  </dgm:ptLst>
  <dgm:cxnLst>
    <dgm:cxn modelId="{F084C401-1F56-8641-9028-C945DA55774D}" type="presOf" srcId="{F048DC44-05AC-5947-A9A0-2AB896032434}" destId="{99E44D1A-B0FF-4B45-BCF1-C2FA6F1BF340}" srcOrd="0" destOrd="0" presId="urn:microsoft.com/office/officeart/2005/8/layout/hierarchy1"/>
    <dgm:cxn modelId="{41CDCC0B-C3BA-C24D-9ECC-A71DE057E023}" type="presOf" srcId="{11A8FD80-15FF-5E41-BBCF-49DAD01E9DFD}" destId="{F3D86B2E-F086-C040-8DA8-8CB6ADA40666}" srcOrd="0" destOrd="0" presId="urn:microsoft.com/office/officeart/2005/8/layout/hierarchy1"/>
    <dgm:cxn modelId="{458C192E-952B-9A41-9430-5583E76738FD}" type="presOf" srcId="{2AC5C271-EA5B-074A-AB22-ED0818D2C7BE}" destId="{4FB3127C-4C09-7F4D-8AF1-E3F205D07225}" srcOrd="0" destOrd="0" presId="urn:microsoft.com/office/officeart/2005/8/layout/hierarchy1"/>
    <dgm:cxn modelId="{DF7DB12E-7C5E-7C40-8B0F-49FE30930232}" type="presOf" srcId="{81F17F2D-ED6E-8342-8477-C47C913E7939}" destId="{592A7FDC-A5DB-8443-8734-BD1A6BB0FF1B}" srcOrd="0" destOrd="0" presId="urn:microsoft.com/office/officeart/2005/8/layout/hierarchy1"/>
    <dgm:cxn modelId="{FBF6F73B-E470-C04D-BFE1-625718E4CB99}" type="presOf" srcId="{0A7DBA69-9B55-9E43-A8B2-AF7A867761F2}" destId="{4889A901-5DF4-E046-A550-4C349E3CAA70}" srcOrd="0" destOrd="0" presId="urn:microsoft.com/office/officeart/2005/8/layout/hierarchy1"/>
    <dgm:cxn modelId="{4E27F766-4B0B-BC4F-B9C1-1EAC6484733E}" type="presOf" srcId="{05317739-9ABA-6E42-94E2-505F23685DE0}" destId="{D4D0E29F-0FBE-AB4C-9C44-5BEC8E13DBCF}" srcOrd="0" destOrd="0" presId="urn:microsoft.com/office/officeart/2005/8/layout/hierarchy1"/>
    <dgm:cxn modelId="{A9E49B69-304D-794E-BDE6-159F8FC6A277}" srcId="{0474DB5C-51DD-064B-BB9D-5711BD2D2C5E}" destId="{EFA51695-FA2F-E249-AF27-BAC052930060}" srcOrd="1" destOrd="0" parTransId="{F048DC44-05AC-5947-A9A0-2AB896032434}" sibTransId="{A046D9F3-011C-9041-8AE9-C61CF933AB77}"/>
    <dgm:cxn modelId="{9C8AC56D-0772-FC45-B3D8-11DE787BB65A}" srcId="{2AC5C271-EA5B-074A-AB22-ED0818D2C7BE}" destId="{7E04BD3B-5A89-0447-A6A6-576BB50D2EB4}" srcOrd="0" destOrd="0" parTransId="{CBB0CCF9-3F4E-C64E-87FF-2C57B10CE11A}" sibTransId="{0E1E6573-D3C4-0D43-8A54-056DC48BB3E8}"/>
    <dgm:cxn modelId="{24F1A483-6703-DD4E-BD73-7E4298DCF04A}" srcId="{EFA51695-FA2F-E249-AF27-BAC052930060}" destId="{DAE523E1-A0CA-1B46-A1D1-00F1027CA860}" srcOrd="0" destOrd="0" parTransId="{8376ECAF-5572-9D45-9F6D-2B9D4F15B599}" sibTransId="{1A2B77A6-2B85-BB49-BB06-15E33590C4DA}"/>
    <dgm:cxn modelId="{59C3EB84-F33E-404C-9387-3A5905F00215}" type="presOf" srcId="{9F339D9E-0A1D-AF4D-8FD0-421543F5176D}" destId="{AD7C0C8B-7D6C-7F4A-AC06-75A52221B119}" srcOrd="0" destOrd="0" presId="urn:microsoft.com/office/officeart/2005/8/layout/hierarchy1"/>
    <dgm:cxn modelId="{3FE45490-E4AC-A14E-A288-A1CF5C4BB714}" srcId="{05317739-9ABA-6E42-94E2-505F23685DE0}" destId="{0474DB5C-51DD-064B-BB9D-5711BD2D2C5E}" srcOrd="0" destOrd="0" parTransId="{7C75AB46-BC21-5045-A55E-D1E60E861C50}" sibTransId="{802E1796-720E-BD47-8548-A91EE65C9C21}"/>
    <dgm:cxn modelId="{AED76897-4A32-2843-9804-D2B8FBA269FC}" type="presOf" srcId="{DAE523E1-A0CA-1B46-A1D1-00F1027CA860}" destId="{35AF218E-1B54-0E40-9FCB-2EE3F7707AFF}" srcOrd="0" destOrd="0" presId="urn:microsoft.com/office/officeart/2005/8/layout/hierarchy1"/>
    <dgm:cxn modelId="{158A239D-85A7-CD4A-B699-C00A5BF6817E}" type="presOf" srcId="{EFA51695-FA2F-E249-AF27-BAC052930060}" destId="{B247D897-F5F5-8E43-9C1E-225ACDB4D9EA}" srcOrd="0" destOrd="0" presId="urn:microsoft.com/office/officeart/2005/8/layout/hierarchy1"/>
    <dgm:cxn modelId="{37CF8AB4-D7DB-354C-B30F-A3B8B839FB44}" type="presOf" srcId="{CBB0CCF9-3F4E-C64E-87FF-2C57B10CE11A}" destId="{72E73E44-BD02-8445-8519-C8414414D768}" srcOrd="0" destOrd="0" presId="urn:microsoft.com/office/officeart/2005/8/layout/hierarchy1"/>
    <dgm:cxn modelId="{D9649EBC-2D34-1245-BE1D-D2BE951AC249}" type="presOf" srcId="{D43115CE-494F-254C-A127-A70F7C3AB122}" destId="{608F8C23-1644-FA46-BA29-856B2873CB86}" srcOrd="0" destOrd="0" presId="urn:microsoft.com/office/officeart/2005/8/layout/hierarchy1"/>
    <dgm:cxn modelId="{EF0833C2-C4D2-E34A-8235-51182E75AD4F}" srcId="{2AC5C271-EA5B-074A-AB22-ED0818D2C7BE}" destId="{9F339D9E-0A1D-AF4D-8FD0-421543F5176D}" srcOrd="1" destOrd="0" parTransId="{38254C2B-2AE2-524B-9E3C-67380A496F9C}" sibTransId="{0E15A71C-F0F2-9B45-B2FD-8F50D686EAF0}"/>
    <dgm:cxn modelId="{53A2FBC9-87C3-6D48-9CD0-F34FBE8F89F5}" type="presOf" srcId="{7E04BD3B-5A89-0447-A6A6-576BB50D2EB4}" destId="{B05B29AC-3F21-154A-B541-F253A50FE896}" srcOrd="0" destOrd="0" presId="urn:microsoft.com/office/officeart/2005/8/layout/hierarchy1"/>
    <dgm:cxn modelId="{3A1068CE-72E6-1340-B047-5AF1552D4A7B}" srcId="{EFA51695-FA2F-E249-AF27-BAC052930060}" destId="{0A7DBA69-9B55-9E43-A8B2-AF7A867761F2}" srcOrd="1" destOrd="0" parTransId="{11A8FD80-15FF-5E41-BBCF-49DAD01E9DFD}" sibTransId="{357968FB-18A1-E045-84AA-1F266BA2E7F1}"/>
    <dgm:cxn modelId="{3E4F01D7-A32A-3D45-A3B1-BB06D379FF44}" type="presOf" srcId="{8376ECAF-5572-9D45-9F6D-2B9D4F15B599}" destId="{E01157F6-BF47-5E4C-8F21-9762FC6D3205}" srcOrd="0" destOrd="0" presId="urn:microsoft.com/office/officeart/2005/8/layout/hierarchy1"/>
    <dgm:cxn modelId="{352169E1-FE21-8D41-84EB-6FA47FD73540}" type="presOf" srcId="{0474DB5C-51DD-064B-BB9D-5711BD2D2C5E}" destId="{2BCD1DA6-F73B-1B4B-A6AF-7170390384EF}" srcOrd="0" destOrd="0" presId="urn:microsoft.com/office/officeart/2005/8/layout/hierarchy1"/>
    <dgm:cxn modelId="{63BBD3E2-EE66-B848-AB1C-E6F282E3133E}" type="presOf" srcId="{0CAB307C-E388-0949-81C0-968592830C1E}" destId="{791A3256-C5D6-B646-9312-D3F00B8DB472}" srcOrd="0" destOrd="0" presId="urn:microsoft.com/office/officeart/2005/8/layout/hierarchy1"/>
    <dgm:cxn modelId="{960CC4EA-2BD4-564C-80BC-5A18E26CCC04}" srcId="{EFA51695-FA2F-E249-AF27-BAC052930060}" destId="{81F17F2D-ED6E-8342-8477-C47C913E7939}" srcOrd="2" destOrd="0" parTransId="{D43115CE-494F-254C-A127-A70F7C3AB122}" sibTransId="{4B117BBA-0C29-0249-A2BC-527A5D254978}"/>
    <dgm:cxn modelId="{388595F3-B25D-E445-990C-64D7B67DB5F8}" srcId="{0474DB5C-51DD-064B-BB9D-5711BD2D2C5E}" destId="{2AC5C271-EA5B-074A-AB22-ED0818D2C7BE}" srcOrd="0" destOrd="0" parTransId="{0CAB307C-E388-0949-81C0-968592830C1E}" sibTransId="{FACDAC98-9E5A-DE45-9D24-3F6A6389DB5C}"/>
    <dgm:cxn modelId="{23B909FE-15C8-144C-B993-A193F17B6589}" type="presOf" srcId="{38254C2B-2AE2-524B-9E3C-67380A496F9C}" destId="{576859A9-A647-6E4F-8D41-E3B1973591DE}" srcOrd="0" destOrd="0" presId="urn:microsoft.com/office/officeart/2005/8/layout/hierarchy1"/>
    <dgm:cxn modelId="{E2D23FC4-5557-D048-98B8-825725BB7004}" type="presParOf" srcId="{D4D0E29F-0FBE-AB4C-9C44-5BEC8E13DBCF}" destId="{D3200739-8198-5446-B07D-19DA6357457B}" srcOrd="0" destOrd="0" presId="urn:microsoft.com/office/officeart/2005/8/layout/hierarchy1"/>
    <dgm:cxn modelId="{96CF738C-680F-BC4A-8BB2-9EF2E9C976D2}" type="presParOf" srcId="{D3200739-8198-5446-B07D-19DA6357457B}" destId="{4E048DC9-B89B-F146-B789-6F3F9D7E8D2C}" srcOrd="0" destOrd="0" presId="urn:microsoft.com/office/officeart/2005/8/layout/hierarchy1"/>
    <dgm:cxn modelId="{ECF34BB4-C09A-F245-B1BA-64A2CC8F063F}" type="presParOf" srcId="{4E048DC9-B89B-F146-B789-6F3F9D7E8D2C}" destId="{1A6D533C-51A1-6F43-8B1B-62E6E2D4B802}" srcOrd="0" destOrd="0" presId="urn:microsoft.com/office/officeart/2005/8/layout/hierarchy1"/>
    <dgm:cxn modelId="{DB11EE9D-1080-AB4C-842C-9CAFDF99EC01}" type="presParOf" srcId="{4E048DC9-B89B-F146-B789-6F3F9D7E8D2C}" destId="{2BCD1DA6-F73B-1B4B-A6AF-7170390384EF}" srcOrd="1" destOrd="0" presId="urn:microsoft.com/office/officeart/2005/8/layout/hierarchy1"/>
    <dgm:cxn modelId="{BECBEFB0-38F6-DA40-B93B-EAF61E4C697F}" type="presParOf" srcId="{D3200739-8198-5446-B07D-19DA6357457B}" destId="{8FAF7120-61A3-8540-AB00-8F64CEDA9F78}" srcOrd="1" destOrd="0" presId="urn:microsoft.com/office/officeart/2005/8/layout/hierarchy1"/>
    <dgm:cxn modelId="{8363F196-864E-C141-AF46-90A7ACB587FE}" type="presParOf" srcId="{8FAF7120-61A3-8540-AB00-8F64CEDA9F78}" destId="{791A3256-C5D6-B646-9312-D3F00B8DB472}" srcOrd="0" destOrd="0" presId="urn:microsoft.com/office/officeart/2005/8/layout/hierarchy1"/>
    <dgm:cxn modelId="{3D496958-24C4-3C47-82DF-04BF652934A7}" type="presParOf" srcId="{8FAF7120-61A3-8540-AB00-8F64CEDA9F78}" destId="{69304E07-48A4-A74E-9936-D79A2338C91F}" srcOrd="1" destOrd="0" presId="urn:microsoft.com/office/officeart/2005/8/layout/hierarchy1"/>
    <dgm:cxn modelId="{6E805B25-59F7-0841-9991-F7343760C851}" type="presParOf" srcId="{69304E07-48A4-A74E-9936-D79A2338C91F}" destId="{00EE049D-97B7-104C-AB19-A93335EDF2BD}" srcOrd="0" destOrd="0" presId="urn:microsoft.com/office/officeart/2005/8/layout/hierarchy1"/>
    <dgm:cxn modelId="{3B1ADF77-0755-B947-AF5D-0920238BF0D0}" type="presParOf" srcId="{00EE049D-97B7-104C-AB19-A93335EDF2BD}" destId="{75CB8BAC-5153-8844-8AD1-FE836305E722}" srcOrd="0" destOrd="0" presId="urn:microsoft.com/office/officeart/2005/8/layout/hierarchy1"/>
    <dgm:cxn modelId="{8E7754F5-C60A-2D4B-A48A-1635E8330040}" type="presParOf" srcId="{00EE049D-97B7-104C-AB19-A93335EDF2BD}" destId="{4FB3127C-4C09-7F4D-8AF1-E3F205D07225}" srcOrd="1" destOrd="0" presId="urn:microsoft.com/office/officeart/2005/8/layout/hierarchy1"/>
    <dgm:cxn modelId="{0A5F071C-1B73-8A47-B542-4A4F5F58ED6A}" type="presParOf" srcId="{69304E07-48A4-A74E-9936-D79A2338C91F}" destId="{5456E3B8-63D4-CD48-AA5B-8E8FDDB69637}" srcOrd="1" destOrd="0" presId="urn:microsoft.com/office/officeart/2005/8/layout/hierarchy1"/>
    <dgm:cxn modelId="{34F78077-1183-324B-AB7F-34B8114B9E7C}" type="presParOf" srcId="{5456E3B8-63D4-CD48-AA5B-8E8FDDB69637}" destId="{72E73E44-BD02-8445-8519-C8414414D768}" srcOrd="0" destOrd="0" presId="urn:microsoft.com/office/officeart/2005/8/layout/hierarchy1"/>
    <dgm:cxn modelId="{C7852A2F-1119-DE49-9E36-67A88165B97C}" type="presParOf" srcId="{5456E3B8-63D4-CD48-AA5B-8E8FDDB69637}" destId="{9C31E84B-B0F4-D445-A215-DAEF9F687BFD}" srcOrd="1" destOrd="0" presId="urn:microsoft.com/office/officeart/2005/8/layout/hierarchy1"/>
    <dgm:cxn modelId="{1B3FB37C-2DA6-5346-95D7-04D0954456F3}" type="presParOf" srcId="{9C31E84B-B0F4-D445-A215-DAEF9F687BFD}" destId="{2B8DBD64-1310-3844-AD69-6ABA103CBF2E}" srcOrd="0" destOrd="0" presId="urn:microsoft.com/office/officeart/2005/8/layout/hierarchy1"/>
    <dgm:cxn modelId="{2C8500ED-6137-574B-80D5-CDF4A14D88AD}" type="presParOf" srcId="{2B8DBD64-1310-3844-AD69-6ABA103CBF2E}" destId="{6CDE11A6-E019-7543-8225-6E99C0600131}" srcOrd="0" destOrd="0" presId="urn:microsoft.com/office/officeart/2005/8/layout/hierarchy1"/>
    <dgm:cxn modelId="{6B68C464-6E33-7943-8379-3938388B3608}" type="presParOf" srcId="{2B8DBD64-1310-3844-AD69-6ABA103CBF2E}" destId="{B05B29AC-3F21-154A-B541-F253A50FE896}" srcOrd="1" destOrd="0" presId="urn:microsoft.com/office/officeart/2005/8/layout/hierarchy1"/>
    <dgm:cxn modelId="{35BC43C5-65AA-B44A-86BF-7CF503623DFC}" type="presParOf" srcId="{9C31E84B-B0F4-D445-A215-DAEF9F687BFD}" destId="{A52E8AB2-D053-724B-8F3A-272BAF4C49BC}" srcOrd="1" destOrd="0" presId="urn:microsoft.com/office/officeart/2005/8/layout/hierarchy1"/>
    <dgm:cxn modelId="{07552CF8-9A4C-6A4F-9C1B-A2B0892CFFB4}" type="presParOf" srcId="{5456E3B8-63D4-CD48-AA5B-8E8FDDB69637}" destId="{576859A9-A647-6E4F-8D41-E3B1973591DE}" srcOrd="2" destOrd="0" presId="urn:microsoft.com/office/officeart/2005/8/layout/hierarchy1"/>
    <dgm:cxn modelId="{DDF012A7-4922-1641-875D-95AC799E98C5}" type="presParOf" srcId="{5456E3B8-63D4-CD48-AA5B-8E8FDDB69637}" destId="{8FE1F230-268C-304B-A09A-0A5DEC43F88E}" srcOrd="3" destOrd="0" presId="urn:microsoft.com/office/officeart/2005/8/layout/hierarchy1"/>
    <dgm:cxn modelId="{FD13D366-8E74-6B44-9AD0-F189DD9471A6}" type="presParOf" srcId="{8FE1F230-268C-304B-A09A-0A5DEC43F88E}" destId="{5A64CA4B-01B4-2348-BC5A-5504148C6C37}" srcOrd="0" destOrd="0" presId="urn:microsoft.com/office/officeart/2005/8/layout/hierarchy1"/>
    <dgm:cxn modelId="{2E70F66F-6745-A245-A5F2-13DD785A2BE7}" type="presParOf" srcId="{5A64CA4B-01B4-2348-BC5A-5504148C6C37}" destId="{CE6612FE-1354-0B47-8D1E-CAD8C372F55B}" srcOrd="0" destOrd="0" presId="urn:microsoft.com/office/officeart/2005/8/layout/hierarchy1"/>
    <dgm:cxn modelId="{77543921-0F78-4345-9E82-EB1D4C20EBC5}" type="presParOf" srcId="{5A64CA4B-01B4-2348-BC5A-5504148C6C37}" destId="{AD7C0C8B-7D6C-7F4A-AC06-75A52221B119}" srcOrd="1" destOrd="0" presId="urn:microsoft.com/office/officeart/2005/8/layout/hierarchy1"/>
    <dgm:cxn modelId="{987D6F84-C17C-C44C-A533-A5ADAD73ABDF}" type="presParOf" srcId="{8FE1F230-268C-304B-A09A-0A5DEC43F88E}" destId="{CD0FE846-DCEC-634B-83F9-BA348214F0D8}" srcOrd="1" destOrd="0" presId="urn:microsoft.com/office/officeart/2005/8/layout/hierarchy1"/>
    <dgm:cxn modelId="{F71BC9B8-5F0A-644B-A650-694E3F132455}" type="presParOf" srcId="{8FAF7120-61A3-8540-AB00-8F64CEDA9F78}" destId="{99E44D1A-B0FF-4B45-BCF1-C2FA6F1BF340}" srcOrd="2" destOrd="0" presId="urn:microsoft.com/office/officeart/2005/8/layout/hierarchy1"/>
    <dgm:cxn modelId="{0662F45D-610F-994F-902A-C829C3B8057F}" type="presParOf" srcId="{8FAF7120-61A3-8540-AB00-8F64CEDA9F78}" destId="{41504476-6180-B842-8556-418AF64C5448}" srcOrd="3" destOrd="0" presId="urn:microsoft.com/office/officeart/2005/8/layout/hierarchy1"/>
    <dgm:cxn modelId="{93ABE2D8-CF4A-2B4A-B183-21A76429A467}" type="presParOf" srcId="{41504476-6180-B842-8556-418AF64C5448}" destId="{C54D5B1D-C229-F74C-8DA5-54F3D3ACCEA5}" srcOrd="0" destOrd="0" presId="urn:microsoft.com/office/officeart/2005/8/layout/hierarchy1"/>
    <dgm:cxn modelId="{CE59A4B5-3146-8649-9B3C-FCBC1D911CDB}" type="presParOf" srcId="{C54D5B1D-C229-F74C-8DA5-54F3D3ACCEA5}" destId="{071A9E94-C279-FF40-812C-608A7E4FDE92}" srcOrd="0" destOrd="0" presId="urn:microsoft.com/office/officeart/2005/8/layout/hierarchy1"/>
    <dgm:cxn modelId="{1B498068-A038-574F-B874-F0218F8614F4}" type="presParOf" srcId="{C54D5B1D-C229-F74C-8DA5-54F3D3ACCEA5}" destId="{B247D897-F5F5-8E43-9C1E-225ACDB4D9EA}" srcOrd="1" destOrd="0" presId="urn:microsoft.com/office/officeart/2005/8/layout/hierarchy1"/>
    <dgm:cxn modelId="{A2B62032-C513-5549-A13E-836C53FD0883}" type="presParOf" srcId="{41504476-6180-B842-8556-418AF64C5448}" destId="{EFE56565-AA7A-1D40-892C-42418243BDB6}" srcOrd="1" destOrd="0" presId="urn:microsoft.com/office/officeart/2005/8/layout/hierarchy1"/>
    <dgm:cxn modelId="{8638E9C4-8397-2C4E-8640-5CD83DD23367}" type="presParOf" srcId="{EFE56565-AA7A-1D40-892C-42418243BDB6}" destId="{E01157F6-BF47-5E4C-8F21-9762FC6D3205}" srcOrd="0" destOrd="0" presId="urn:microsoft.com/office/officeart/2005/8/layout/hierarchy1"/>
    <dgm:cxn modelId="{DAB5E4D9-CA70-6E4F-9874-0807B5FA9E89}" type="presParOf" srcId="{EFE56565-AA7A-1D40-892C-42418243BDB6}" destId="{1FADBBB6-175E-8840-9ACD-0CCE62B2CED4}" srcOrd="1" destOrd="0" presId="urn:microsoft.com/office/officeart/2005/8/layout/hierarchy1"/>
    <dgm:cxn modelId="{C190D002-B8AE-5F45-9F51-4DC4872BA302}" type="presParOf" srcId="{1FADBBB6-175E-8840-9ACD-0CCE62B2CED4}" destId="{759E2639-BE75-424C-91A8-A78C0A21D5D6}" srcOrd="0" destOrd="0" presId="urn:microsoft.com/office/officeart/2005/8/layout/hierarchy1"/>
    <dgm:cxn modelId="{0EDE6765-BD14-F544-A72C-56DD4ADF2366}" type="presParOf" srcId="{759E2639-BE75-424C-91A8-A78C0A21D5D6}" destId="{56E81C3A-ABF4-9A4D-B788-63C446D04F90}" srcOrd="0" destOrd="0" presId="urn:microsoft.com/office/officeart/2005/8/layout/hierarchy1"/>
    <dgm:cxn modelId="{476DCBF9-E193-C940-8931-543C240F6231}" type="presParOf" srcId="{759E2639-BE75-424C-91A8-A78C0A21D5D6}" destId="{35AF218E-1B54-0E40-9FCB-2EE3F7707AFF}" srcOrd="1" destOrd="0" presId="urn:microsoft.com/office/officeart/2005/8/layout/hierarchy1"/>
    <dgm:cxn modelId="{FE7D3C3B-76A7-A54C-89F0-E2E4FED45EBA}" type="presParOf" srcId="{1FADBBB6-175E-8840-9ACD-0CCE62B2CED4}" destId="{6FDF82B1-606F-A540-9F6C-2652D8284D02}" srcOrd="1" destOrd="0" presId="urn:microsoft.com/office/officeart/2005/8/layout/hierarchy1"/>
    <dgm:cxn modelId="{B9C0D6CC-2309-B243-9B8E-6BACE222E9A9}" type="presParOf" srcId="{EFE56565-AA7A-1D40-892C-42418243BDB6}" destId="{F3D86B2E-F086-C040-8DA8-8CB6ADA40666}" srcOrd="2" destOrd="0" presId="urn:microsoft.com/office/officeart/2005/8/layout/hierarchy1"/>
    <dgm:cxn modelId="{CE839348-10E2-A449-AC32-64E2867BE19B}" type="presParOf" srcId="{EFE56565-AA7A-1D40-892C-42418243BDB6}" destId="{41BAC962-0259-AB4B-820E-168410EB91A3}" srcOrd="3" destOrd="0" presId="urn:microsoft.com/office/officeart/2005/8/layout/hierarchy1"/>
    <dgm:cxn modelId="{9274607D-A6A1-274E-9255-C11BCB1BD264}" type="presParOf" srcId="{41BAC962-0259-AB4B-820E-168410EB91A3}" destId="{938402AA-2A0B-FE4B-9BC5-D4BE96494D4E}" srcOrd="0" destOrd="0" presId="urn:microsoft.com/office/officeart/2005/8/layout/hierarchy1"/>
    <dgm:cxn modelId="{29869D9A-3599-BD44-AD06-FFEB721F022A}" type="presParOf" srcId="{938402AA-2A0B-FE4B-9BC5-D4BE96494D4E}" destId="{525DE9A9-026B-0A4C-9586-F8B8A1DF1A43}" srcOrd="0" destOrd="0" presId="urn:microsoft.com/office/officeart/2005/8/layout/hierarchy1"/>
    <dgm:cxn modelId="{A021110E-CD5C-B74E-8876-B062B4209653}" type="presParOf" srcId="{938402AA-2A0B-FE4B-9BC5-D4BE96494D4E}" destId="{4889A901-5DF4-E046-A550-4C349E3CAA70}" srcOrd="1" destOrd="0" presId="urn:microsoft.com/office/officeart/2005/8/layout/hierarchy1"/>
    <dgm:cxn modelId="{48A592BA-B986-F44F-9AAD-0EA21CD1F7A3}" type="presParOf" srcId="{41BAC962-0259-AB4B-820E-168410EB91A3}" destId="{BD595735-252D-5043-8037-677682536913}" srcOrd="1" destOrd="0" presId="urn:microsoft.com/office/officeart/2005/8/layout/hierarchy1"/>
    <dgm:cxn modelId="{449D9049-90AB-A841-9C2E-366A4A9FCA25}" type="presParOf" srcId="{EFE56565-AA7A-1D40-892C-42418243BDB6}" destId="{608F8C23-1644-FA46-BA29-856B2873CB86}" srcOrd="4" destOrd="0" presId="urn:microsoft.com/office/officeart/2005/8/layout/hierarchy1"/>
    <dgm:cxn modelId="{4D78DB6D-EB74-5A4A-B46C-CD3A765FA9DF}" type="presParOf" srcId="{EFE56565-AA7A-1D40-892C-42418243BDB6}" destId="{3BC21D14-45D7-6446-A10B-A3E1F90D3C5F}" srcOrd="5" destOrd="0" presId="urn:microsoft.com/office/officeart/2005/8/layout/hierarchy1"/>
    <dgm:cxn modelId="{5C1A570B-79DD-3142-ACC2-C85CF9157E20}" type="presParOf" srcId="{3BC21D14-45D7-6446-A10B-A3E1F90D3C5F}" destId="{0A40FCD8-151B-C041-8C57-6C70377F86A5}" srcOrd="0" destOrd="0" presId="urn:microsoft.com/office/officeart/2005/8/layout/hierarchy1"/>
    <dgm:cxn modelId="{E09E489B-7CCA-AE49-96AF-EA21ADB820F1}" type="presParOf" srcId="{0A40FCD8-151B-C041-8C57-6C70377F86A5}" destId="{7FF7C948-72D6-4F4E-A75D-6EB7FB934CA7}" srcOrd="0" destOrd="0" presId="urn:microsoft.com/office/officeart/2005/8/layout/hierarchy1"/>
    <dgm:cxn modelId="{9C29DC8A-E32E-3543-9C09-FC0CC137AC46}" type="presParOf" srcId="{0A40FCD8-151B-C041-8C57-6C70377F86A5}" destId="{592A7FDC-A5DB-8443-8734-BD1A6BB0FF1B}" srcOrd="1" destOrd="0" presId="urn:microsoft.com/office/officeart/2005/8/layout/hierarchy1"/>
    <dgm:cxn modelId="{CC9F76E5-EA8A-5344-AF8A-9F22CDBFFB00}" type="presParOf" srcId="{3BC21D14-45D7-6446-A10B-A3E1F90D3C5F}" destId="{00AB5E49-B783-1048-8E16-71D8AB7FB81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7D0C46-75CB-3248-9572-08CFD5AD92B1}"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D1E73D6D-D854-B343-801F-ECEBFAEF0DEB}">
      <dgm:prSet phldrT="[Text]"/>
      <dgm:spPr/>
      <dgm:t>
        <a:bodyPr/>
        <a:lstStyle/>
        <a:p>
          <a:r>
            <a:rPr lang="en-US" dirty="0"/>
            <a:t>Access Mode</a:t>
          </a:r>
        </a:p>
      </dgm:t>
    </dgm:pt>
    <dgm:pt modelId="{22B338D4-9400-774F-B318-4CE552E5A195}" type="parTrans" cxnId="{2678D62D-9ABF-3343-9CA8-D60575A6210F}">
      <dgm:prSet/>
      <dgm:spPr/>
      <dgm:t>
        <a:bodyPr/>
        <a:lstStyle/>
        <a:p>
          <a:endParaRPr lang="en-US"/>
        </a:p>
      </dgm:t>
    </dgm:pt>
    <dgm:pt modelId="{7478ACB7-FFC5-7A4F-8A0B-E8B0E94BAAFE}" type="sibTrans" cxnId="{2678D62D-9ABF-3343-9CA8-D60575A6210F}">
      <dgm:prSet/>
      <dgm:spPr/>
      <dgm:t>
        <a:bodyPr/>
        <a:lstStyle/>
        <a:p>
          <a:endParaRPr lang="en-US"/>
        </a:p>
      </dgm:t>
    </dgm:pt>
    <dgm:pt modelId="{9AF4BCB1-1CBE-4A49-B7AD-B8BF0FFB9625}">
      <dgm:prSet phldrT="[Text]"/>
      <dgm:spPr/>
      <dgm:t>
        <a:bodyPr/>
        <a:lstStyle/>
        <a:p>
          <a:r>
            <a:rPr lang="en-US" dirty="0"/>
            <a:t>FGO</a:t>
          </a:r>
        </a:p>
      </dgm:t>
    </dgm:pt>
    <dgm:pt modelId="{CF0BFFEB-FC51-4848-8E62-D3B28904A8A3}" type="parTrans" cxnId="{B72CAC90-450F-DE4D-8202-3809EA7954C0}">
      <dgm:prSet/>
      <dgm:spPr/>
      <dgm:t>
        <a:bodyPr/>
        <a:lstStyle/>
        <a:p>
          <a:endParaRPr lang="en-US"/>
        </a:p>
      </dgm:t>
    </dgm:pt>
    <dgm:pt modelId="{1F4DE8F5-84B1-CD49-A0E1-68C8E78EA44B}" type="sibTrans" cxnId="{B72CAC90-450F-DE4D-8202-3809EA7954C0}">
      <dgm:prSet/>
      <dgm:spPr/>
      <dgm:t>
        <a:bodyPr/>
        <a:lstStyle/>
        <a:p>
          <a:endParaRPr lang="en-US"/>
        </a:p>
      </dgm:t>
    </dgm:pt>
    <dgm:pt modelId="{BB49E1A6-1DD5-1B49-8D5C-7AE0906BABA6}">
      <dgm:prSet phldrT="[Text]"/>
      <dgm:spPr/>
      <dgm:t>
        <a:bodyPr/>
        <a:lstStyle/>
        <a:p>
          <a:r>
            <a:rPr lang="en-US" dirty="0"/>
            <a:t>FGB</a:t>
          </a:r>
        </a:p>
      </dgm:t>
    </dgm:pt>
    <dgm:pt modelId="{D8E06D9E-4338-BE4B-921F-06463EEF8F16}" type="parTrans" cxnId="{A1FB3AD6-2010-F948-A8ED-520F8198DCCF}">
      <dgm:prSet/>
      <dgm:spPr/>
      <dgm:t>
        <a:bodyPr/>
        <a:lstStyle/>
        <a:p>
          <a:endParaRPr lang="en-US"/>
        </a:p>
      </dgm:t>
    </dgm:pt>
    <dgm:pt modelId="{538F157E-5E4B-F147-9A7E-C5239896E11A}" type="sibTrans" cxnId="{A1FB3AD6-2010-F948-A8ED-520F8198DCCF}">
      <dgm:prSet/>
      <dgm:spPr/>
      <dgm:t>
        <a:bodyPr/>
        <a:lstStyle/>
        <a:p>
          <a:endParaRPr lang="en-US"/>
        </a:p>
      </dgm:t>
    </dgm:pt>
    <dgm:pt modelId="{EFB154C1-9B9A-EF4B-83E0-8351983B6AE2}">
      <dgm:prSet phldrT="[Text]"/>
      <dgm:spPr/>
      <dgm:t>
        <a:bodyPr/>
        <a:lstStyle/>
        <a:p>
          <a:r>
            <a:rPr lang="en-US" dirty="0" err="1"/>
            <a:t>BusO</a:t>
          </a:r>
          <a:endParaRPr lang="en-US" dirty="0"/>
        </a:p>
      </dgm:t>
    </dgm:pt>
    <dgm:pt modelId="{A62BB501-326B-B045-AA8B-CA41817C0611}" type="parTrans" cxnId="{D29FF7FA-DC3D-4F43-9A71-9E7A9B131DD3}">
      <dgm:prSet/>
      <dgm:spPr/>
      <dgm:t>
        <a:bodyPr/>
        <a:lstStyle/>
        <a:p>
          <a:endParaRPr lang="en-US"/>
        </a:p>
      </dgm:t>
    </dgm:pt>
    <dgm:pt modelId="{DCF264C5-5406-664E-9035-B2AFB499B3E4}" type="sibTrans" cxnId="{D29FF7FA-DC3D-4F43-9A71-9E7A9B131DD3}">
      <dgm:prSet/>
      <dgm:spPr/>
      <dgm:t>
        <a:bodyPr/>
        <a:lstStyle/>
        <a:p>
          <a:endParaRPr lang="en-US"/>
        </a:p>
      </dgm:t>
    </dgm:pt>
    <dgm:pt modelId="{896F1C85-CC2E-F44F-AF25-788F2A33D578}" type="pres">
      <dgm:prSet presAssocID="{9F7D0C46-75CB-3248-9572-08CFD5AD92B1}" presName="hierChild1" presStyleCnt="0">
        <dgm:presLayoutVars>
          <dgm:chPref val="1"/>
          <dgm:dir/>
          <dgm:animOne val="branch"/>
          <dgm:animLvl val="lvl"/>
          <dgm:resizeHandles/>
        </dgm:presLayoutVars>
      </dgm:prSet>
      <dgm:spPr/>
    </dgm:pt>
    <dgm:pt modelId="{52DE1F9E-5C72-2940-8C35-5FE6323564CD}" type="pres">
      <dgm:prSet presAssocID="{D1E73D6D-D854-B343-801F-ECEBFAEF0DEB}" presName="hierRoot1" presStyleCnt="0"/>
      <dgm:spPr/>
    </dgm:pt>
    <dgm:pt modelId="{66685BBF-11A1-5249-9A8C-4AFC7DB9883E}" type="pres">
      <dgm:prSet presAssocID="{D1E73D6D-D854-B343-801F-ECEBFAEF0DEB}" presName="composite" presStyleCnt="0"/>
      <dgm:spPr/>
    </dgm:pt>
    <dgm:pt modelId="{AB26B27C-AB4B-E34D-B215-881B88FDEB9B}" type="pres">
      <dgm:prSet presAssocID="{D1E73D6D-D854-B343-801F-ECEBFAEF0DEB}" presName="background" presStyleLbl="node0" presStyleIdx="0" presStyleCnt="1"/>
      <dgm:spPr/>
    </dgm:pt>
    <dgm:pt modelId="{4FD9D45D-E6E8-0F45-826F-6F8B202FBDFB}" type="pres">
      <dgm:prSet presAssocID="{D1E73D6D-D854-B343-801F-ECEBFAEF0DEB}" presName="text" presStyleLbl="fgAcc0" presStyleIdx="0" presStyleCnt="1" custLinFactNeighborX="-9946" custLinFactNeighborY="-33823">
        <dgm:presLayoutVars>
          <dgm:chPref val="3"/>
        </dgm:presLayoutVars>
      </dgm:prSet>
      <dgm:spPr/>
    </dgm:pt>
    <dgm:pt modelId="{DAA34DF1-0DE7-3C4F-9296-C706FAB137B6}" type="pres">
      <dgm:prSet presAssocID="{D1E73D6D-D854-B343-801F-ECEBFAEF0DEB}" presName="hierChild2" presStyleCnt="0"/>
      <dgm:spPr/>
    </dgm:pt>
    <dgm:pt modelId="{21ED347A-FAE0-904D-BED6-5C5C1886337A}" type="pres">
      <dgm:prSet presAssocID="{CF0BFFEB-FC51-4848-8E62-D3B28904A8A3}" presName="Name10" presStyleLbl="parChTrans1D2" presStyleIdx="0" presStyleCnt="3"/>
      <dgm:spPr/>
    </dgm:pt>
    <dgm:pt modelId="{6E1349D6-8A98-7A45-B9F9-960335217A30}" type="pres">
      <dgm:prSet presAssocID="{9AF4BCB1-1CBE-4A49-B7AD-B8BF0FFB9625}" presName="hierRoot2" presStyleCnt="0"/>
      <dgm:spPr/>
    </dgm:pt>
    <dgm:pt modelId="{535B6455-C0AF-5143-9941-6709457EB878}" type="pres">
      <dgm:prSet presAssocID="{9AF4BCB1-1CBE-4A49-B7AD-B8BF0FFB9625}" presName="composite2" presStyleCnt="0"/>
      <dgm:spPr/>
    </dgm:pt>
    <dgm:pt modelId="{4E66C7DF-CCB5-6844-A21F-97A86CDAFB9C}" type="pres">
      <dgm:prSet presAssocID="{9AF4BCB1-1CBE-4A49-B7AD-B8BF0FFB9625}" presName="background2" presStyleLbl="node2" presStyleIdx="0" presStyleCnt="3"/>
      <dgm:spPr/>
    </dgm:pt>
    <dgm:pt modelId="{308DF7F5-1220-A440-A945-C987AE04FEEB}" type="pres">
      <dgm:prSet presAssocID="{9AF4BCB1-1CBE-4A49-B7AD-B8BF0FFB9625}" presName="text2" presStyleLbl="fgAcc2" presStyleIdx="0" presStyleCnt="3" custLinFactNeighborX="-3273" custLinFactNeighborY="-6913">
        <dgm:presLayoutVars>
          <dgm:chPref val="3"/>
        </dgm:presLayoutVars>
      </dgm:prSet>
      <dgm:spPr/>
    </dgm:pt>
    <dgm:pt modelId="{A457B64A-94D6-A647-B20D-DA0AD73FB2C8}" type="pres">
      <dgm:prSet presAssocID="{9AF4BCB1-1CBE-4A49-B7AD-B8BF0FFB9625}" presName="hierChild3" presStyleCnt="0"/>
      <dgm:spPr/>
    </dgm:pt>
    <dgm:pt modelId="{0BFD3DF2-F9FF-D84F-A1A8-BD07817ACAEA}" type="pres">
      <dgm:prSet presAssocID="{A62BB501-326B-B045-AA8B-CA41817C0611}" presName="Name10" presStyleLbl="parChTrans1D2" presStyleIdx="1" presStyleCnt="3"/>
      <dgm:spPr/>
    </dgm:pt>
    <dgm:pt modelId="{DB4C0940-8B62-5144-B852-36F0187B73DB}" type="pres">
      <dgm:prSet presAssocID="{EFB154C1-9B9A-EF4B-83E0-8351983B6AE2}" presName="hierRoot2" presStyleCnt="0"/>
      <dgm:spPr/>
    </dgm:pt>
    <dgm:pt modelId="{934665FE-C3D7-1542-A0D1-600C4F828BCB}" type="pres">
      <dgm:prSet presAssocID="{EFB154C1-9B9A-EF4B-83E0-8351983B6AE2}" presName="composite2" presStyleCnt="0"/>
      <dgm:spPr/>
    </dgm:pt>
    <dgm:pt modelId="{0F73B8D7-AC56-794C-B5DF-2E1B265EA57A}" type="pres">
      <dgm:prSet presAssocID="{EFB154C1-9B9A-EF4B-83E0-8351983B6AE2}" presName="background2" presStyleLbl="node2" presStyleIdx="1" presStyleCnt="3"/>
      <dgm:spPr/>
    </dgm:pt>
    <dgm:pt modelId="{9F644225-0AF0-1147-8669-093ED65AF9D1}" type="pres">
      <dgm:prSet presAssocID="{EFB154C1-9B9A-EF4B-83E0-8351983B6AE2}" presName="text2" presStyleLbl="fgAcc2" presStyleIdx="1" presStyleCnt="3" custLinFactNeighborX="-8829" custLinFactNeighborY="-5925">
        <dgm:presLayoutVars>
          <dgm:chPref val="3"/>
        </dgm:presLayoutVars>
      </dgm:prSet>
      <dgm:spPr/>
    </dgm:pt>
    <dgm:pt modelId="{EFA83504-DBB9-BD43-9840-EFF23152DA5F}" type="pres">
      <dgm:prSet presAssocID="{EFB154C1-9B9A-EF4B-83E0-8351983B6AE2}" presName="hierChild3" presStyleCnt="0"/>
      <dgm:spPr/>
    </dgm:pt>
    <dgm:pt modelId="{DA65E0FF-C553-0B4A-A62A-BF730010831B}" type="pres">
      <dgm:prSet presAssocID="{D8E06D9E-4338-BE4B-921F-06463EEF8F16}" presName="Name10" presStyleLbl="parChTrans1D2" presStyleIdx="2" presStyleCnt="3"/>
      <dgm:spPr/>
    </dgm:pt>
    <dgm:pt modelId="{3A9C4ED3-5222-AF4B-9AD2-9AA6BDA1F239}" type="pres">
      <dgm:prSet presAssocID="{BB49E1A6-1DD5-1B49-8D5C-7AE0906BABA6}" presName="hierRoot2" presStyleCnt="0"/>
      <dgm:spPr/>
    </dgm:pt>
    <dgm:pt modelId="{DF762E4A-6458-2C4E-A656-CE992DE7CE58}" type="pres">
      <dgm:prSet presAssocID="{BB49E1A6-1DD5-1B49-8D5C-7AE0906BABA6}" presName="composite2" presStyleCnt="0"/>
      <dgm:spPr/>
    </dgm:pt>
    <dgm:pt modelId="{51A9D592-7759-1D4F-8CF7-0AFA45AD5D84}" type="pres">
      <dgm:prSet presAssocID="{BB49E1A6-1DD5-1B49-8D5C-7AE0906BABA6}" presName="background2" presStyleLbl="node2" presStyleIdx="2" presStyleCnt="3"/>
      <dgm:spPr/>
    </dgm:pt>
    <dgm:pt modelId="{0C2952F5-6FE2-8E46-AE06-741B757ACAD3}" type="pres">
      <dgm:prSet presAssocID="{BB49E1A6-1DD5-1B49-8D5C-7AE0906BABA6}" presName="text2" presStyleLbl="fgAcc2" presStyleIdx="2" presStyleCnt="3" custLinFactNeighborX="-3273" custLinFactNeighborY="-6913">
        <dgm:presLayoutVars>
          <dgm:chPref val="3"/>
        </dgm:presLayoutVars>
      </dgm:prSet>
      <dgm:spPr/>
    </dgm:pt>
    <dgm:pt modelId="{5B86377D-B603-734B-839C-07D48E92E66F}" type="pres">
      <dgm:prSet presAssocID="{BB49E1A6-1DD5-1B49-8D5C-7AE0906BABA6}" presName="hierChild3" presStyleCnt="0"/>
      <dgm:spPr/>
    </dgm:pt>
  </dgm:ptLst>
  <dgm:cxnLst>
    <dgm:cxn modelId="{3E25C02C-3C3B-B44F-94E1-21AE9429B7BE}" type="presOf" srcId="{CF0BFFEB-FC51-4848-8E62-D3B28904A8A3}" destId="{21ED347A-FAE0-904D-BED6-5C5C1886337A}" srcOrd="0" destOrd="0" presId="urn:microsoft.com/office/officeart/2005/8/layout/hierarchy1"/>
    <dgm:cxn modelId="{2678D62D-9ABF-3343-9CA8-D60575A6210F}" srcId="{9F7D0C46-75CB-3248-9572-08CFD5AD92B1}" destId="{D1E73D6D-D854-B343-801F-ECEBFAEF0DEB}" srcOrd="0" destOrd="0" parTransId="{22B338D4-9400-774F-B318-4CE552E5A195}" sibTransId="{7478ACB7-FFC5-7A4F-8A0B-E8B0E94BAAFE}"/>
    <dgm:cxn modelId="{8F485D2F-A378-C945-AFFD-27A6EA943765}" type="presOf" srcId="{EFB154C1-9B9A-EF4B-83E0-8351983B6AE2}" destId="{9F644225-0AF0-1147-8669-093ED65AF9D1}" srcOrd="0" destOrd="0" presId="urn:microsoft.com/office/officeart/2005/8/layout/hierarchy1"/>
    <dgm:cxn modelId="{2C621568-2EC9-2343-BB6C-67CD1E4222CF}" type="presOf" srcId="{A62BB501-326B-B045-AA8B-CA41817C0611}" destId="{0BFD3DF2-F9FF-D84F-A1A8-BD07817ACAEA}" srcOrd="0" destOrd="0" presId="urn:microsoft.com/office/officeart/2005/8/layout/hierarchy1"/>
    <dgm:cxn modelId="{D849FD89-0683-9C4B-85A6-5A54BA9AD05E}" type="presOf" srcId="{BB49E1A6-1DD5-1B49-8D5C-7AE0906BABA6}" destId="{0C2952F5-6FE2-8E46-AE06-741B757ACAD3}" srcOrd="0" destOrd="0" presId="urn:microsoft.com/office/officeart/2005/8/layout/hierarchy1"/>
    <dgm:cxn modelId="{B72CAC90-450F-DE4D-8202-3809EA7954C0}" srcId="{D1E73D6D-D854-B343-801F-ECEBFAEF0DEB}" destId="{9AF4BCB1-1CBE-4A49-B7AD-B8BF0FFB9625}" srcOrd="0" destOrd="0" parTransId="{CF0BFFEB-FC51-4848-8E62-D3B28904A8A3}" sibTransId="{1F4DE8F5-84B1-CD49-A0E1-68C8E78EA44B}"/>
    <dgm:cxn modelId="{B0789CAD-14B6-9F4A-9833-379C8CBE430E}" type="presOf" srcId="{9F7D0C46-75CB-3248-9572-08CFD5AD92B1}" destId="{896F1C85-CC2E-F44F-AF25-788F2A33D578}" srcOrd="0" destOrd="0" presId="urn:microsoft.com/office/officeart/2005/8/layout/hierarchy1"/>
    <dgm:cxn modelId="{8D1F9FC3-E73B-CC4E-B3CE-454BCA454506}" type="presOf" srcId="{D1E73D6D-D854-B343-801F-ECEBFAEF0DEB}" destId="{4FD9D45D-E6E8-0F45-826F-6F8B202FBDFB}" srcOrd="0" destOrd="0" presId="urn:microsoft.com/office/officeart/2005/8/layout/hierarchy1"/>
    <dgm:cxn modelId="{B3BE48C7-9DF4-7A45-B969-DDDDF0BF7728}" type="presOf" srcId="{9AF4BCB1-1CBE-4A49-B7AD-B8BF0FFB9625}" destId="{308DF7F5-1220-A440-A945-C987AE04FEEB}" srcOrd="0" destOrd="0" presId="urn:microsoft.com/office/officeart/2005/8/layout/hierarchy1"/>
    <dgm:cxn modelId="{A1FB3AD6-2010-F948-A8ED-520F8198DCCF}" srcId="{D1E73D6D-D854-B343-801F-ECEBFAEF0DEB}" destId="{BB49E1A6-1DD5-1B49-8D5C-7AE0906BABA6}" srcOrd="2" destOrd="0" parTransId="{D8E06D9E-4338-BE4B-921F-06463EEF8F16}" sibTransId="{538F157E-5E4B-F147-9A7E-C5239896E11A}"/>
    <dgm:cxn modelId="{3AF1A9F7-C5FC-C749-976D-48B06C5C25D2}" type="presOf" srcId="{D8E06D9E-4338-BE4B-921F-06463EEF8F16}" destId="{DA65E0FF-C553-0B4A-A62A-BF730010831B}" srcOrd="0" destOrd="0" presId="urn:microsoft.com/office/officeart/2005/8/layout/hierarchy1"/>
    <dgm:cxn modelId="{D29FF7FA-DC3D-4F43-9A71-9E7A9B131DD3}" srcId="{D1E73D6D-D854-B343-801F-ECEBFAEF0DEB}" destId="{EFB154C1-9B9A-EF4B-83E0-8351983B6AE2}" srcOrd="1" destOrd="0" parTransId="{A62BB501-326B-B045-AA8B-CA41817C0611}" sibTransId="{DCF264C5-5406-664E-9035-B2AFB499B3E4}"/>
    <dgm:cxn modelId="{73740E52-89D5-A049-A055-C7548BCF62E4}" type="presParOf" srcId="{896F1C85-CC2E-F44F-AF25-788F2A33D578}" destId="{52DE1F9E-5C72-2940-8C35-5FE6323564CD}" srcOrd="0" destOrd="0" presId="urn:microsoft.com/office/officeart/2005/8/layout/hierarchy1"/>
    <dgm:cxn modelId="{AC7D05F8-6736-794D-B31F-E39470DF9466}" type="presParOf" srcId="{52DE1F9E-5C72-2940-8C35-5FE6323564CD}" destId="{66685BBF-11A1-5249-9A8C-4AFC7DB9883E}" srcOrd="0" destOrd="0" presId="urn:microsoft.com/office/officeart/2005/8/layout/hierarchy1"/>
    <dgm:cxn modelId="{52C4B83D-F96D-B246-859A-6FF1B2292C88}" type="presParOf" srcId="{66685BBF-11A1-5249-9A8C-4AFC7DB9883E}" destId="{AB26B27C-AB4B-E34D-B215-881B88FDEB9B}" srcOrd="0" destOrd="0" presId="urn:microsoft.com/office/officeart/2005/8/layout/hierarchy1"/>
    <dgm:cxn modelId="{508C3705-C49C-1E44-BAC5-6110BB373A1E}" type="presParOf" srcId="{66685BBF-11A1-5249-9A8C-4AFC7DB9883E}" destId="{4FD9D45D-E6E8-0F45-826F-6F8B202FBDFB}" srcOrd="1" destOrd="0" presId="urn:microsoft.com/office/officeart/2005/8/layout/hierarchy1"/>
    <dgm:cxn modelId="{86B162E3-30F3-354C-ACA5-7073CADCFA81}" type="presParOf" srcId="{52DE1F9E-5C72-2940-8C35-5FE6323564CD}" destId="{DAA34DF1-0DE7-3C4F-9296-C706FAB137B6}" srcOrd="1" destOrd="0" presId="urn:microsoft.com/office/officeart/2005/8/layout/hierarchy1"/>
    <dgm:cxn modelId="{FFF40B42-304F-B54E-BD29-78E1275ABEF9}" type="presParOf" srcId="{DAA34DF1-0DE7-3C4F-9296-C706FAB137B6}" destId="{21ED347A-FAE0-904D-BED6-5C5C1886337A}" srcOrd="0" destOrd="0" presId="urn:microsoft.com/office/officeart/2005/8/layout/hierarchy1"/>
    <dgm:cxn modelId="{D2DEE99A-E882-254E-98AA-42D866DDCCFB}" type="presParOf" srcId="{DAA34DF1-0DE7-3C4F-9296-C706FAB137B6}" destId="{6E1349D6-8A98-7A45-B9F9-960335217A30}" srcOrd="1" destOrd="0" presId="urn:microsoft.com/office/officeart/2005/8/layout/hierarchy1"/>
    <dgm:cxn modelId="{490CBE09-D101-D24C-A26B-341F6ED3D9A0}" type="presParOf" srcId="{6E1349D6-8A98-7A45-B9F9-960335217A30}" destId="{535B6455-C0AF-5143-9941-6709457EB878}" srcOrd="0" destOrd="0" presId="urn:microsoft.com/office/officeart/2005/8/layout/hierarchy1"/>
    <dgm:cxn modelId="{9A0A90B4-A6E3-F74D-90BE-8F6424802627}" type="presParOf" srcId="{535B6455-C0AF-5143-9941-6709457EB878}" destId="{4E66C7DF-CCB5-6844-A21F-97A86CDAFB9C}" srcOrd="0" destOrd="0" presId="urn:microsoft.com/office/officeart/2005/8/layout/hierarchy1"/>
    <dgm:cxn modelId="{1572CB74-247C-4044-B354-513E1E4F568F}" type="presParOf" srcId="{535B6455-C0AF-5143-9941-6709457EB878}" destId="{308DF7F5-1220-A440-A945-C987AE04FEEB}" srcOrd="1" destOrd="0" presId="urn:microsoft.com/office/officeart/2005/8/layout/hierarchy1"/>
    <dgm:cxn modelId="{E56E475A-AF49-A142-B6D0-2B639C6D122C}" type="presParOf" srcId="{6E1349D6-8A98-7A45-B9F9-960335217A30}" destId="{A457B64A-94D6-A647-B20D-DA0AD73FB2C8}" srcOrd="1" destOrd="0" presId="urn:microsoft.com/office/officeart/2005/8/layout/hierarchy1"/>
    <dgm:cxn modelId="{CEFB8398-7768-4D4D-A863-13D46A49EC26}" type="presParOf" srcId="{DAA34DF1-0DE7-3C4F-9296-C706FAB137B6}" destId="{0BFD3DF2-F9FF-D84F-A1A8-BD07817ACAEA}" srcOrd="2" destOrd="0" presId="urn:microsoft.com/office/officeart/2005/8/layout/hierarchy1"/>
    <dgm:cxn modelId="{1D677E1C-4006-8B48-8083-8B17DFC5912C}" type="presParOf" srcId="{DAA34DF1-0DE7-3C4F-9296-C706FAB137B6}" destId="{DB4C0940-8B62-5144-B852-36F0187B73DB}" srcOrd="3" destOrd="0" presId="urn:microsoft.com/office/officeart/2005/8/layout/hierarchy1"/>
    <dgm:cxn modelId="{4401C6FC-7B50-264E-BC95-1AFFC0B43058}" type="presParOf" srcId="{DB4C0940-8B62-5144-B852-36F0187B73DB}" destId="{934665FE-C3D7-1542-A0D1-600C4F828BCB}" srcOrd="0" destOrd="0" presId="urn:microsoft.com/office/officeart/2005/8/layout/hierarchy1"/>
    <dgm:cxn modelId="{83C3EAB6-A7CE-6749-B359-5BD40D661DB5}" type="presParOf" srcId="{934665FE-C3D7-1542-A0D1-600C4F828BCB}" destId="{0F73B8D7-AC56-794C-B5DF-2E1B265EA57A}" srcOrd="0" destOrd="0" presId="urn:microsoft.com/office/officeart/2005/8/layout/hierarchy1"/>
    <dgm:cxn modelId="{99A9462C-887A-ED4E-B6DC-138C59B61DFA}" type="presParOf" srcId="{934665FE-C3D7-1542-A0D1-600C4F828BCB}" destId="{9F644225-0AF0-1147-8669-093ED65AF9D1}" srcOrd="1" destOrd="0" presId="urn:microsoft.com/office/officeart/2005/8/layout/hierarchy1"/>
    <dgm:cxn modelId="{2C99F0E7-4529-FE44-A398-9278F0E04B10}" type="presParOf" srcId="{DB4C0940-8B62-5144-B852-36F0187B73DB}" destId="{EFA83504-DBB9-BD43-9840-EFF23152DA5F}" srcOrd="1" destOrd="0" presId="urn:microsoft.com/office/officeart/2005/8/layout/hierarchy1"/>
    <dgm:cxn modelId="{78D0D4E8-E305-C746-AE20-BC4E16F941DA}" type="presParOf" srcId="{DAA34DF1-0DE7-3C4F-9296-C706FAB137B6}" destId="{DA65E0FF-C553-0B4A-A62A-BF730010831B}" srcOrd="4" destOrd="0" presId="urn:microsoft.com/office/officeart/2005/8/layout/hierarchy1"/>
    <dgm:cxn modelId="{E97FFA4D-549F-3C4D-AE6A-A96B4EB936D4}" type="presParOf" srcId="{DAA34DF1-0DE7-3C4F-9296-C706FAB137B6}" destId="{3A9C4ED3-5222-AF4B-9AD2-9AA6BDA1F239}" srcOrd="5" destOrd="0" presId="urn:microsoft.com/office/officeart/2005/8/layout/hierarchy1"/>
    <dgm:cxn modelId="{C2C549C0-D589-8741-AD75-F713D5F1BCC5}" type="presParOf" srcId="{3A9C4ED3-5222-AF4B-9AD2-9AA6BDA1F239}" destId="{DF762E4A-6458-2C4E-A656-CE992DE7CE58}" srcOrd="0" destOrd="0" presId="urn:microsoft.com/office/officeart/2005/8/layout/hierarchy1"/>
    <dgm:cxn modelId="{EF432274-2170-B440-99A7-888AA7ED9783}" type="presParOf" srcId="{DF762E4A-6458-2C4E-A656-CE992DE7CE58}" destId="{51A9D592-7759-1D4F-8CF7-0AFA45AD5D84}" srcOrd="0" destOrd="0" presId="urn:microsoft.com/office/officeart/2005/8/layout/hierarchy1"/>
    <dgm:cxn modelId="{4ED466B3-E4E1-BD45-ADD9-82668CCD0E35}" type="presParOf" srcId="{DF762E4A-6458-2C4E-A656-CE992DE7CE58}" destId="{0C2952F5-6FE2-8E46-AE06-741B757ACAD3}" srcOrd="1" destOrd="0" presId="urn:microsoft.com/office/officeart/2005/8/layout/hierarchy1"/>
    <dgm:cxn modelId="{6C0E96D9-1870-B549-8B6E-98CAF07F9F2D}" type="presParOf" srcId="{3A9C4ED3-5222-AF4B-9AD2-9AA6BDA1F239}" destId="{5B86377D-B603-734B-839C-07D48E92E66F}" srcOrd="1" destOrd="0" presId="urn:microsoft.com/office/officeart/2005/8/layout/hierarchy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F8C23-1644-FA46-BA29-856B2873CB86}">
      <dsp:nvSpPr>
        <dsp:cNvPr id="0" name=""/>
        <dsp:cNvSpPr/>
      </dsp:nvSpPr>
      <dsp:spPr>
        <a:xfrm>
          <a:off x="5713906" y="2875063"/>
          <a:ext cx="1678063" cy="732464"/>
        </a:xfrm>
        <a:custGeom>
          <a:avLst/>
          <a:gdLst/>
          <a:ahLst/>
          <a:cxnLst/>
          <a:rect l="0" t="0" r="0" b="0"/>
          <a:pathLst>
            <a:path>
              <a:moveTo>
                <a:pt x="0" y="0"/>
              </a:moveTo>
              <a:lnTo>
                <a:pt x="0" y="605488"/>
              </a:lnTo>
              <a:lnTo>
                <a:pt x="1678063" y="605488"/>
              </a:lnTo>
              <a:lnTo>
                <a:pt x="1678063" y="7324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86B2E-F086-C040-8DA8-8CB6ADA40666}">
      <dsp:nvSpPr>
        <dsp:cNvPr id="0" name=""/>
        <dsp:cNvSpPr/>
      </dsp:nvSpPr>
      <dsp:spPr>
        <a:xfrm>
          <a:off x="5668186" y="2875063"/>
          <a:ext cx="91440" cy="732464"/>
        </a:xfrm>
        <a:custGeom>
          <a:avLst/>
          <a:gdLst/>
          <a:ahLst/>
          <a:cxnLst/>
          <a:rect l="0" t="0" r="0" b="0"/>
          <a:pathLst>
            <a:path>
              <a:moveTo>
                <a:pt x="45720" y="0"/>
              </a:moveTo>
              <a:lnTo>
                <a:pt x="45720" y="605488"/>
              </a:lnTo>
              <a:lnTo>
                <a:pt x="48529" y="605488"/>
              </a:lnTo>
              <a:lnTo>
                <a:pt x="48529" y="7324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1157F6-BF47-5E4C-8F21-9762FC6D3205}">
      <dsp:nvSpPr>
        <dsp:cNvPr id="0" name=""/>
        <dsp:cNvSpPr/>
      </dsp:nvSpPr>
      <dsp:spPr>
        <a:xfrm>
          <a:off x="4041461" y="2875063"/>
          <a:ext cx="1672444" cy="732464"/>
        </a:xfrm>
        <a:custGeom>
          <a:avLst/>
          <a:gdLst/>
          <a:ahLst/>
          <a:cxnLst/>
          <a:rect l="0" t="0" r="0" b="0"/>
          <a:pathLst>
            <a:path>
              <a:moveTo>
                <a:pt x="1672444" y="0"/>
              </a:moveTo>
              <a:lnTo>
                <a:pt x="1672444" y="605488"/>
              </a:lnTo>
              <a:lnTo>
                <a:pt x="0" y="605488"/>
              </a:lnTo>
              <a:lnTo>
                <a:pt x="0" y="7324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E44D1A-B0FF-4B45-BCF1-C2FA6F1BF340}">
      <dsp:nvSpPr>
        <dsp:cNvPr id="0" name=""/>
        <dsp:cNvSpPr/>
      </dsp:nvSpPr>
      <dsp:spPr>
        <a:xfrm>
          <a:off x="3605323" y="1127085"/>
          <a:ext cx="2108582" cy="877607"/>
        </a:xfrm>
        <a:custGeom>
          <a:avLst/>
          <a:gdLst/>
          <a:ahLst/>
          <a:cxnLst/>
          <a:rect l="0" t="0" r="0" b="0"/>
          <a:pathLst>
            <a:path>
              <a:moveTo>
                <a:pt x="0" y="0"/>
              </a:moveTo>
              <a:lnTo>
                <a:pt x="0" y="750631"/>
              </a:lnTo>
              <a:lnTo>
                <a:pt x="2108582" y="750631"/>
              </a:lnTo>
              <a:lnTo>
                <a:pt x="2108582" y="877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6859A9-A647-6E4F-8D41-E3B1973591DE}">
      <dsp:nvSpPr>
        <dsp:cNvPr id="0" name=""/>
        <dsp:cNvSpPr/>
      </dsp:nvSpPr>
      <dsp:spPr>
        <a:xfrm>
          <a:off x="1525771" y="2875063"/>
          <a:ext cx="823111" cy="746982"/>
        </a:xfrm>
        <a:custGeom>
          <a:avLst/>
          <a:gdLst/>
          <a:ahLst/>
          <a:cxnLst/>
          <a:rect l="0" t="0" r="0" b="0"/>
          <a:pathLst>
            <a:path>
              <a:moveTo>
                <a:pt x="0" y="0"/>
              </a:moveTo>
              <a:lnTo>
                <a:pt x="0" y="620006"/>
              </a:lnTo>
              <a:lnTo>
                <a:pt x="823111" y="620006"/>
              </a:lnTo>
              <a:lnTo>
                <a:pt x="823111" y="74698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E73E44-BD02-8445-8519-C8414414D768}">
      <dsp:nvSpPr>
        <dsp:cNvPr id="0" name=""/>
        <dsp:cNvSpPr/>
      </dsp:nvSpPr>
      <dsp:spPr>
        <a:xfrm>
          <a:off x="714460" y="2875063"/>
          <a:ext cx="811310" cy="746974"/>
        </a:xfrm>
        <a:custGeom>
          <a:avLst/>
          <a:gdLst/>
          <a:ahLst/>
          <a:cxnLst/>
          <a:rect l="0" t="0" r="0" b="0"/>
          <a:pathLst>
            <a:path>
              <a:moveTo>
                <a:pt x="811310" y="0"/>
              </a:moveTo>
              <a:lnTo>
                <a:pt x="811310" y="619997"/>
              </a:lnTo>
              <a:lnTo>
                <a:pt x="0" y="619997"/>
              </a:lnTo>
              <a:lnTo>
                <a:pt x="0" y="7469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1A3256-C5D6-B646-9312-D3F00B8DB472}">
      <dsp:nvSpPr>
        <dsp:cNvPr id="0" name=""/>
        <dsp:cNvSpPr/>
      </dsp:nvSpPr>
      <dsp:spPr>
        <a:xfrm>
          <a:off x="1525771" y="1127085"/>
          <a:ext cx="2079552" cy="877607"/>
        </a:xfrm>
        <a:custGeom>
          <a:avLst/>
          <a:gdLst/>
          <a:ahLst/>
          <a:cxnLst/>
          <a:rect l="0" t="0" r="0" b="0"/>
          <a:pathLst>
            <a:path>
              <a:moveTo>
                <a:pt x="2079552" y="0"/>
              </a:moveTo>
              <a:lnTo>
                <a:pt x="2079552" y="750631"/>
              </a:lnTo>
              <a:lnTo>
                <a:pt x="0" y="750631"/>
              </a:lnTo>
              <a:lnTo>
                <a:pt x="0" y="877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D533C-51A1-6F43-8B1B-62E6E2D4B802}">
      <dsp:nvSpPr>
        <dsp:cNvPr id="0" name=""/>
        <dsp:cNvSpPr/>
      </dsp:nvSpPr>
      <dsp:spPr>
        <a:xfrm>
          <a:off x="2919992" y="256714"/>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D1DA6-F73B-1B4B-A6AF-7170390384EF}">
      <dsp:nvSpPr>
        <dsp:cNvPr id="0" name=""/>
        <dsp:cNvSpPr/>
      </dsp:nvSpPr>
      <dsp:spPr>
        <a:xfrm>
          <a:off x="3072287" y="401395"/>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All-mode person trips from </a:t>
          </a:r>
          <a:r>
            <a:rPr lang="en-US" sz="1500" kern="1200" dirty="0" err="1"/>
            <a:t>i</a:t>
          </a:r>
          <a:r>
            <a:rPr lang="en-US" sz="1500" kern="1200" dirty="0"/>
            <a:t> to j</a:t>
          </a:r>
        </a:p>
      </dsp:txBody>
      <dsp:txXfrm>
        <a:off x="3097779" y="426887"/>
        <a:ext cx="1319678" cy="819386"/>
      </dsp:txXfrm>
    </dsp:sp>
    <dsp:sp modelId="{75CB8BAC-5153-8844-8AD1-FE836305E722}">
      <dsp:nvSpPr>
        <dsp:cNvPr id="0" name=""/>
        <dsp:cNvSpPr/>
      </dsp:nvSpPr>
      <dsp:spPr>
        <a:xfrm>
          <a:off x="840439" y="2004693"/>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B3127C-4C09-7F4D-8AF1-E3F205D07225}">
      <dsp:nvSpPr>
        <dsp:cNvPr id="0" name=""/>
        <dsp:cNvSpPr/>
      </dsp:nvSpPr>
      <dsp:spPr>
        <a:xfrm>
          <a:off x="992735" y="2149374"/>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Non-Transit</a:t>
          </a:r>
        </a:p>
      </dsp:txBody>
      <dsp:txXfrm>
        <a:off x="1018227" y="2174866"/>
        <a:ext cx="1319678" cy="819386"/>
      </dsp:txXfrm>
    </dsp:sp>
    <dsp:sp modelId="{6CDE11A6-E019-7543-8225-6E99C0600131}">
      <dsp:nvSpPr>
        <dsp:cNvPr id="0" name=""/>
        <dsp:cNvSpPr/>
      </dsp:nvSpPr>
      <dsp:spPr>
        <a:xfrm>
          <a:off x="29129" y="3622037"/>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5B29AC-3F21-154A-B541-F253A50FE896}">
      <dsp:nvSpPr>
        <dsp:cNvPr id="0" name=""/>
        <dsp:cNvSpPr/>
      </dsp:nvSpPr>
      <dsp:spPr>
        <a:xfrm>
          <a:off x="181425" y="3766718"/>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Auto</a:t>
          </a:r>
        </a:p>
      </dsp:txBody>
      <dsp:txXfrm>
        <a:off x="206917" y="3792210"/>
        <a:ext cx="1319678" cy="819386"/>
      </dsp:txXfrm>
    </dsp:sp>
    <dsp:sp modelId="{CE6612FE-1354-0B47-8D1E-CAD8C372F55B}">
      <dsp:nvSpPr>
        <dsp:cNvPr id="0" name=""/>
        <dsp:cNvSpPr/>
      </dsp:nvSpPr>
      <dsp:spPr>
        <a:xfrm>
          <a:off x="1663551" y="3622046"/>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C0C8B-7D6C-7F4A-AC06-75A52221B119}">
      <dsp:nvSpPr>
        <dsp:cNvPr id="0" name=""/>
        <dsp:cNvSpPr/>
      </dsp:nvSpPr>
      <dsp:spPr>
        <a:xfrm>
          <a:off x="1815847" y="3766727"/>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Walk</a:t>
          </a:r>
        </a:p>
      </dsp:txBody>
      <dsp:txXfrm>
        <a:off x="1841339" y="3792219"/>
        <a:ext cx="1319678" cy="819386"/>
      </dsp:txXfrm>
    </dsp:sp>
    <dsp:sp modelId="{071A9E94-C279-FF40-812C-608A7E4FDE92}">
      <dsp:nvSpPr>
        <dsp:cNvPr id="0" name=""/>
        <dsp:cNvSpPr/>
      </dsp:nvSpPr>
      <dsp:spPr>
        <a:xfrm>
          <a:off x="5028574" y="2004693"/>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47D897-F5F5-8E43-9C1E-225ACDB4D9EA}">
      <dsp:nvSpPr>
        <dsp:cNvPr id="0" name=""/>
        <dsp:cNvSpPr/>
      </dsp:nvSpPr>
      <dsp:spPr>
        <a:xfrm>
          <a:off x="5180870" y="2149374"/>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Transit</a:t>
          </a:r>
        </a:p>
      </dsp:txBody>
      <dsp:txXfrm>
        <a:off x="5206362" y="2174866"/>
        <a:ext cx="1319678" cy="819386"/>
      </dsp:txXfrm>
    </dsp:sp>
    <dsp:sp modelId="{56E81C3A-ABF4-9A4D-B788-63C446D04F90}">
      <dsp:nvSpPr>
        <dsp:cNvPr id="0" name=""/>
        <dsp:cNvSpPr/>
      </dsp:nvSpPr>
      <dsp:spPr>
        <a:xfrm>
          <a:off x="3356130" y="3607528"/>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AF218E-1B54-0E40-9FCB-2EE3F7707AFF}">
      <dsp:nvSpPr>
        <dsp:cNvPr id="0" name=""/>
        <dsp:cNvSpPr/>
      </dsp:nvSpPr>
      <dsp:spPr>
        <a:xfrm>
          <a:off x="3508426" y="3752209"/>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Walk</a:t>
          </a:r>
        </a:p>
      </dsp:txBody>
      <dsp:txXfrm>
        <a:off x="3533918" y="3777701"/>
        <a:ext cx="1319678" cy="819386"/>
      </dsp:txXfrm>
    </dsp:sp>
    <dsp:sp modelId="{525DE9A9-026B-0A4C-9586-F8B8A1DF1A43}">
      <dsp:nvSpPr>
        <dsp:cNvPr id="0" name=""/>
        <dsp:cNvSpPr/>
      </dsp:nvSpPr>
      <dsp:spPr>
        <a:xfrm>
          <a:off x="5031384" y="3607528"/>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89A901-5DF4-E046-A550-4C349E3CAA70}">
      <dsp:nvSpPr>
        <dsp:cNvPr id="0" name=""/>
        <dsp:cNvSpPr/>
      </dsp:nvSpPr>
      <dsp:spPr>
        <a:xfrm>
          <a:off x="5183680" y="3752209"/>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KnR</a:t>
          </a:r>
          <a:endParaRPr lang="en-US" sz="1500" kern="1200" dirty="0"/>
        </a:p>
      </dsp:txBody>
      <dsp:txXfrm>
        <a:off x="5209172" y="3777701"/>
        <a:ext cx="1319678" cy="819386"/>
      </dsp:txXfrm>
    </dsp:sp>
    <dsp:sp modelId="{7FF7C948-72D6-4F4E-A75D-6EB7FB934CA7}">
      <dsp:nvSpPr>
        <dsp:cNvPr id="0" name=""/>
        <dsp:cNvSpPr/>
      </dsp:nvSpPr>
      <dsp:spPr>
        <a:xfrm>
          <a:off x="6706638" y="3607528"/>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2A7FDC-A5DB-8443-8734-BD1A6BB0FF1B}">
      <dsp:nvSpPr>
        <dsp:cNvPr id="0" name=""/>
        <dsp:cNvSpPr/>
      </dsp:nvSpPr>
      <dsp:spPr>
        <a:xfrm>
          <a:off x="6858934" y="3752209"/>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PnR</a:t>
          </a:r>
          <a:endParaRPr lang="en-US" sz="1500" kern="1200" dirty="0"/>
        </a:p>
      </dsp:txBody>
      <dsp:txXfrm>
        <a:off x="6884426" y="3777701"/>
        <a:ext cx="1319678" cy="819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5E0FF-C553-0B4A-A62A-BF730010831B}">
      <dsp:nvSpPr>
        <dsp:cNvPr id="0" name=""/>
        <dsp:cNvSpPr/>
      </dsp:nvSpPr>
      <dsp:spPr>
        <a:xfrm>
          <a:off x="2414574" y="787782"/>
          <a:ext cx="1917884" cy="537279"/>
        </a:xfrm>
        <a:custGeom>
          <a:avLst/>
          <a:gdLst/>
          <a:ahLst/>
          <a:cxnLst/>
          <a:rect l="0" t="0" r="0" b="0"/>
          <a:pathLst>
            <a:path>
              <a:moveTo>
                <a:pt x="0" y="0"/>
              </a:moveTo>
              <a:lnTo>
                <a:pt x="0" y="399437"/>
              </a:lnTo>
              <a:lnTo>
                <a:pt x="1917884" y="399437"/>
              </a:lnTo>
              <a:lnTo>
                <a:pt x="1917884" y="5372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FD3DF2-F9FF-D84F-A1A8-BD07817ACAEA}">
      <dsp:nvSpPr>
        <dsp:cNvPr id="0" name=""/>
        <dsp:cNvSpPr/>
      </dsp:nvSpPr>
      <dsp:spPr>
        <a:xfrm>
          <a:off x="2368854" y="787782"/>
          <a:ext cx="91440" cy="546614"/>
        </a:xfrm>
        <a:custGeom>
          <a:avLst/>
          <a:gdLst/>
          <a:ahLst/>
          <a:cxnLst/>
          <a:rect l="0" t="0" r="0" b="0"/>
          <a:pathLst>
            <a:path>
              <a:moveTo>
                <a:pt x="45720" y="0"/>
              </a:moveTo>
              <a:lnTo>
                <a:pt x="45720" y="408772"/>
              </a:lnTo>
              <a:lnTo>
                <a:pt x="62340" y="408772"/>
              </a:lnTo>
              <a:lnTo>
                <a:pt x="62340" y="5466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ED347A-FAE0-904D-BED6-5C5C1886337A}">
      <dsp:nvSpPr>
        <dsp:cNvPr id="0" name=""/>
        <dsp:cNvSpPr/>
      </dsp:nvSpPr>
      <dsp:spPr>
        <a:xfrm>
          <a:off x="695270" y="787782"/>
          <a:ext cx="1719304" cy="537279"/>
        </a:xfrm>
        <a:custGeom>
          <a:avLst/>
          <a:gdLst/>
          <a:ahLst/>
          <a:cxnLst/>
          <a:rect l="0" t="0" r="0" b="0"/>
          <a:pathLst>
            <a:path>
              <a:moveTo>
                <a:pt x="1719304" y="0"/>
              </a:moveTo>
              <a:lnTo>
                <a:pt x="1719304" y="399437"/>
              </a:lnTo>
              <a:lnTo>
                <a:pt x="0" y="399437"/>
              </a:lnTo>
              <a:lnTo>
                <a:pt x="0" y="5372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6B27C-AB4B-E34D-B215-881B88FDEB9B}">
      <dsp:nvSpPr>
        <dsp:cNvPr id="0" name=""/>
        <dsp:cNvSpPr/>
      </dsp:nvSpPr>
      <dsp:spPr>
        <a:xfrm>
          <a:off x="1670603" y="-157060"/>
          <a:ext cx="1487941" cy="9448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9D45D-E6E8-0F45-826F-6F8B202FBDFB}">
      <dsp:nvSpPr>
        <dsp:cNvPr id="0" name=""/>
        <dsp:cNvSpPr/>
      </dsp:nvSpPr>
      <dsp:spPr>
        <a:xfrm>
          <a:off x="1835930" y="0"/>
          <a:ext cx="1487941" cy="9448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Access Mode</a:t>
          </a:r>
        </a:p>
      </dsp:txBody>
      <dsp:txXfrm>
        <a:off x="1863603" y="27673"/>
        <a:ext cx="1432595" cy="889496"/>
      </dsp:txXfrm>
    </dsp:sp>
    <dsp:sp modelId="{4E66C7DF-CCB5-6844-A21F-97A86CDAFB9C}">
      <dsp:nvSpPr>
        <dsp:cNvPr id="0" name=""/>
        <dsp:cNvSpPr/>
      </dsp:nvSpPr>
      <dsp:spPr>
        <a:xfrm>
          <a:off x="-48700" y="1325061"/>
          <a:ext cx="1487941" cy="9448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DF7F5-1220-A440-A945-C987AE04FEEB}">
      <dsp:nvSpPr>
        <dsp:cNvPr id="0" name=""/>
        <dsp:cNvSpPr/>
      </dsp:nvSpPr>
      <dsp:spPr>
        <a:xfrm>
          <a:off x="116626" y="1482121"/>
          <a:ext cx="1487941" cy="9448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FGO</a:t>
          </a:r>
        </a:p>
      </dsp:txBody>
      <dsp:txXfrm>
        <a:off x="144299" y="1509794"/>
        <a:ext cx="1432595" cy="889496"/>
      </dsp:txXfrm>
    </dsp:sp>
    <dsp:sp modelId="{0F73B8D7-AC56-794C-B5DF-2E1B265EA57A}">
      <dsp:nvSpPr>
        <dsp:cNvPr id="0" name=""/>
        <dsp:cNvSpPr/>
      </dsp:nvSpPr>
      <dsp:spPr>
        <a:xfrm>
          <a:off x="1687224" y="1334396"/>
          <a:ext cx="1487941" cy="9448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644225-0AF0-1147-8669-093ED65AF9D1}">
      <dsp:nvSpPr>
        <dsp:cNvPr id="0" name=""/>
        <dsp:cNvSpPr/>
      </dsp:nvSpPr>
      <dsp:spPr>
        <a:xfrm>
          <a:off x="1852551" y="1491456"/>
          <a:ext cx="1487941" cy="9448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BusO</a:t>
          </a:r>
          <a:endParaRPr lang="en-US" sz="2500" kern="1200" dirty="0"/>
        </a:p>
      </dsp:txBody>
      <dsp:txXfrm>
        <a:off x="1880224" y="1519129"/>
        <a:ext cx="1432595" cy="889496"/>
      </dsp:txXfrm>
    </dsp:sp>
    <dsp:sp modelId="{51A9D592-7759-1D4F-8CF7-0AFA45AD5D84}">
      <dsp:nvSpPr>
        <dsp:cNvPr id="0" name=""/>
        <dsp:cNvSpPr/>
      </dsp:nvSpPr>
      <dsp:spPr>
        <a:xfrm>
          <a:off x="3588488" y="1325061"/>
          <a:ext cx="1487941" cy="9448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2952F5-6FE2-8E46-AE06-741B757ACAD3}">
      <dsp:nvSpPr>
        <dsp:cNvPr id="0" name=""/>
        <dsp:cNvSpPr/>
      </dsp:nvSpPr>
      <dsp:spPr>
        <a:xfrm>
          <a:off x="3753815" y="1482121"/>
          <a:ext cx="1487941" cy="9448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FGB</a:t>
          </a:r>
        </a:p>
      </dsp:txBody>
      <dsp:txXfrm>
        <a:off x="3781488" y="1509794"/>
        <a:ext cx="1432595" cy="8894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ags" Target="../tags/tag60.xml"/><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ustDataLst>
      <p:tags r:id="rId2"/>
    </p:custDataLst>
    <p:extLst>
      <p:ext uri="{BB962C8B-B14F-4D97-AF65-F5344CB8AC3E}">
        <p14:creationId xmlns:p14="http://schemas.microsoft.com/office/powerpoint/2010/main" val="220366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9" name="Rectangle 4"/>
          <p:cNvSpPr>
            <a:spLocks noGrp="1" noRot="1" noChangeAspect="1" noChangeArrowheads="1" noTextEdit="1"/>
          </p:cNvSpPr>
          <p:nvPr>
            <p:ph type="sldImg" idx="2"/>
          </p:nvPr>
        </p:nvSpPr>
        <p:spPr bwMode="auto">
          <a:xfrm>
            <a:off x="1101725" y="696913"/>
            <a:ext cx="4656138" cy="3494087"/>
          </a:xfrm>
          <a:prstGeom prst="rect">
            <a:avLst/>
          </a:prstGeom>
          <a:noFill/>
          <a:ln w="9525">
            <a:solidFill>
              <a:srgbClr val="000000"/>
            </a:solidFill>
            <a:miter lim="800000"/>
            <a:headEnd/>
            <a:tailEnd/>
          </a:ln>
        </p:spPr>
      </p:sp>
      <p:sp>
        <p:nvSpPr>
          <p:cNvPr id="196613" name="Rectangle 5"/>
          <p:cNvSpPr>
            <a:spLocks noGrp="1" noChangeArrowheads="1"/>
          </p:cNvSpPr>
          <p:nvPr>
            <p:ph type="body" sz="quarter" idx="3"/>
          </p:nvPr>
        </p:nvSpPr>
        <p:spPr bwMode="auto">
          <a:xfrm>
            <a:off x="685800" y="4424086"/>
            <a:ext cx="5486400" cy="4191238"/>
          </a:xfrm>
          <a:prstGeom prst="rect">
            <a:avLst/>
          </a:prstGeom>
          <a:noFill/>
          <a:ln w="9525">
            <a:noFill/>
            <a:miter lim="800000"/>
            <a:headEnd/>
            <a:tailEnd/>
          </a:ln>
          <a:effectLst/>
        </p:spPr>
        <p:txBody>
          <a:bodyPr vert="horz" wrap="square" lIns="92379" tIns="46190" rIns="92379" bIns="4619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809400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Times New Roman" pitchFamily="18" charset="0"/>
        <a:ea typeface="+mn-ea"/>
        <a:cs typeface="Times New Roman" pitchFamily="18" charset="0"/>
      </a:defRPr>
    </a:lvl1pPr>
    <a:lvl2pPr marL="111125" indent="-111125" algn="l" rtl="0" eaLnBrk="0" fontAlgn="base" hangingPunct="0">
      <a:spcBef>
        <a:spcPct val="30000"/>
      </a:spcBef>
      <a:spcAft>
        <a:spcPct val="0"/>
      </a:spcAft>
      <a:buFont typeface="Wingdings" pitchFamily="2" charset="2"/>
      <a:buChar char="§"/>
      <a:defRPr sz="10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0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0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0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fld id="{74FDF521-A8C0-47CF-B688-3383CB252F15}" type="slidenum">
              <a:rPr lang="en-US" smtClean="0"/>
              <a:pPr/>
              <a:t>1</a:t>
            </a:fld>
            <a:endParaRPr lang="en-US"/>
          </a:p>
        </p:txBody>
      </p:sp>
    </p:spTree>
    <p:extLst>
      <p:ext uri="{BB962C8B-B14F-4D97-AF65-F5344CB8AC3E}">
        <p14:creationId xmlns:p14="http://schemas.microsoft.com/office/powerpoint/2010/main" val="3414858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13</a:t>
            </a:fld>
            <a:endParaRPr lang="en-US" dirty="0"/>
          </a:p>
        </p:txBody>
      </p:sp>
    </p:spTree>
    <p:extLst>
      <p:ext uri="{BB962C8B-B14F-4D97-AF65-F5344CB8AC3E}">
        <p14:creationId xmlns:p14="http://schemas.microsoft.com/office/powerpoint/2010/main" val="419178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14</a:t>
            </a:fld>
            <a:endParaRPr lang="en-US" dirty="0"/>
          </a:p>
        </p:txBody>
      </p:sp>
    </p:spTree>
    <p:extLst>
      <p:ext uri="{BB962C8B-B14F-4D97-AF65-F5344CB8AC3E}">
        <p14:creationId xmlns:p14="http://schemas.microsoft.com/office/powerpoint/2010/main" val="206086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15</a:t>
            </a:fld>
            <a:endParaRPr lang="en-US" dirty="0"/>
          </a:p>
        </p:txBody>
      </p:sp>
    </p:spTree>
    <p:extLst>
      <p:ext uri="{BB962C8B-B14F-4D97-AF65-F5344CB8AC3E}">
        <p14:creationId xmlns:p14="http://schemas.microsoft.com/office/powerpoint/2010/main" val="3661884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16</a:t>
            </a:fld>
            <a:endParaRPr lang="en-US" dirty="0"/>
          </a:p>
        </p:txBody>
      </p:sp>
    </p:spTree>
    <p:extLst>
      <p:ext uri="{BB962C8B-B14F-4D97-AF65-F5344CB8AC3E}">
        <p14:creationId xmlns:p14="http://schemas.microsoft.com/office/powerpoint/2010/main" val="360630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17</a:t>
            </a:fld>
            <a:endParaRPr lang="en-US" dirty="0"/>
          </a:p>
        </p:txBody>
      </p:sp>
    </p:spTree>
    <p:extLst>
      <p:ext uri="{BB962C8B-B14F-4D97-AF65-F5344CB8AC3E}">
        <p14:creationId xmlns:p14="http://schemas.microsoft.com/office/powerpoint/2010/main" val="305889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20</a:t>
            </a:fld>
            <a:endParaRPr lang="en-US" dirty="0"/>
          </a:p>
        </p:txBody>
      </p:sp>
    </p:spTree>
    <p:extLst>
      <p:ext uri="{BB962C8B-B14F-4D97-AF65-F5344CB8AC3E}">
        <p14:creationId xmlns:p14="http://schemas.microsoft.com/office/powerpoint/2010/main" val="1150214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21</a:t>
            </a:fld>
            <a:endParaRPr lang="en-US" dirty="0"/>
          </a:p>
        </p:txBody>
      </p:sp>
    </p:spTree>
    <p:extLst>
      <p:ext uri="{BB962C8B-B14F-4D97-AF65-F5344CB8AC3E}">
        <p14:creationId xmlns:p14="http://schemas.microsoft.com/office/powerpoint/2010/main" val="3598609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22</a:t>
            </a:fld>
            <a:endParaRPr lang="en-US" dirty="0"/>
          </a:p>
        </p:txBody>
      </p:sp>
    </p:spTree>
    <p:extLst>
      <p:ext uri="{BB962C8B-B14F-4D97-AF65-F5344CB8AC3E}">
        <p14:creationId xmlns:p14="http://schemas.microsoft.com/office/powerpoint/2010/main" val="61912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23</a:t>
            </a:fld>
            <a:endParaRPr lang="en-US" dirty="0"/>
          </a:p>
        </p:txBody>
      </p:sp>
    </p:spTree>
    <p:extLst>
      <p:ext uri="{BB962C8B-B14F-4D97-AF65-F5344CB8AC3E}">
        <p14:creationId xmlns:p14="http://schemas.microsoft.com/office/powerpoint/2010/main" val="2548260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24</a:t>
            </a:fld>
            <a:endParaRPr lang="en-US" dirty="0"/>
          </a:p>
        </p:txBody>
      </p:sp>
    </p:spTree>
    <p:extLst>
      <p:ext uri="{BB962C8B-B14F-4D97-AF65-F5344CB8AC3E}">
        <p14:creationId xmlns:p14="http://schemas.microsoft.com/office/powerpoint/2010/main" val="174286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5</a:t>
            </a:fld>
            <a:endParaRPr lang="en-US" dirty="0"/>
          </a:p>
        </p:txBody>
      </p:sp>
    </p:spTree>
    <p:extLst>
      <p:ext uri="{BB962C8B-B14F-4D97-AF65-F5344CB8AC3E}">
        <p14:creationId xmlns:p14="http://schemas.microsoft.com/office/powerpoint/2010/main" val="3658259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25</a:t>
            </a:fld>
            <a:endParaRPr lang="en-US" dirty="0"/>
          </a:p>
        </p:txBody>
      </p:sp>
    </p:spTree>
    <p:extLst>
      <p:ext uri="{BB962C8B-B14F-4D97-AF65-F5344CB8AC3E}">
        <p14:creationId xmlns:p14="http://schemas.microsoft.com/office/powerpoint/2010/main" val="172699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26</a:t>
            </a:fld>
            <a:endParaRPr lang="en-US" dirty="0"/>
          </a:p>
        </p:txBody>
      </p:sp>
    </p:spTree>
    <p:extLst>
      <p:ext uri="{BB962C8B-B14F-4D97-AF65-F5344CB8AC3E}">
        <p14:creationId xmlns:p14="http://schemas.microsoft.com/office/powerpoint/2010/main" val="824376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27</a:t>
            </a:fld>
            <a:endParaRPr lang="en-US" dirty="0"/>
          </a:p>
        </p:txBody>
      </p:sp>
    </p:spTree>
    <p:extLst>
      <p:ext uri="{BB962C8B-B14F-4D97-AF65-F5344CB8AC3E}">
        <p14:creationId xmlns:p14="http://schemas.microsoft.com/office/powerpoint/2010/main" val="86877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28</a:t>
            </a:fld>
            <a:endParaRPr lang="en-US" dirty="0"/>
          </a:p>
        </p:txBody>
      </p:sp>
    </p:spTree>
    <p:extLst>
      <p:ext uri="{BB962C8B-B14F-4D97-AF65-F5344CB8AC3E}">
        <p14:creationId xmlns:p14="http://schemas.microsoft.com/office/powerpoint/2010/main" val="206600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29</a:t>
            </a:fld>
            <a:endParaRPr lang="en-US" dirty="0"/>
          </a:p>
        </p:txBody>
      </p:sp>
    </p:spTree>
    <p:extLst>
      <p:ext uri="{BB962C8B-B14F-4D97-AF65-F5344CB8AC3E}">
        <p14:creationId xmlns:p14="http://schemas.microsoft.com/office/powerpoint/2010/main" val="2572537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493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233600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958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all we have done for OMPO is current year – which is actually 2019 count data with 2015 P/E and 2012 OBS.  Not ideal but a place to start.</a:t>
            </a:r>
          </a:p>
          <a:p>
            <a:endParaRPr lang="en-US" dirty="0"/>
          </a:p>
        </p:txBody>
      </p:sp>
    </p:spTree>
    <p:extLst>
      <p:ext uri="{BB962C8B-B14F-4D97-AF65-F5344CB8AC3E}">
        <p14:creationId xmlns:p14="http://schemas.microsoft.com/office/powerpoint/2010/main" val="153439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yet accomplished for OMPO Application: Need future network and demographic data/person trip data</a:t>
            </a:r>
          </a:p>
        </p:txBody>
      </p:sp>
    </p:spTree>
    <p:extLst>
      <p:ext uri="{BB962C8B-B14F-4D97-AF65-F5344CB8AC3E}">
        <p14:creationId xmlns:p14="http://schemas.microsoft.com/office/powerpoint/2010/main" val="54794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6</a:t>
            </a:fld>
            <a:endParaRPr lang="en-US" dirty="0"/>
          </a:p>
        </p:txBody>
      </p:sp>
    </p:spTree>
    <p:extLst>
      <p:ext uri="{BB962C8B-B14F-4D97-AF65-F5344CB8AC3E}">
        <p14:creationId xmlns:p14="http://schemas.microsoft.com/office/powerpoint/2010/main" val="2263499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This is where it would be helpful to have 2019 pop/</a:t>
            </a:r>
            <a:r>
              <a:rPr lang="en-US" dirty="0" err="1"/>
              <a:t>emp</a:t>
            </a:r>
            <a:r>
              <a:rPr lang="en-US" dirty="0"/>
              <a:t>/zone to zone times/distances if available.  Current year 2019 is using 2017 information (or 2015 information)</a:t>
            </a:r>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37</a:t>
            </a:fld>
            <a:endParaRPr lang="en-US" dirty="0"/>
          </a:p>
        </p:txBody>
      </p:sp>
    </p:spTree>
    <p:extLst>
      <p:ext uri="{BB962C8B-B14F-4D97-AF65-F5344CB8AC3E}">
        <p14:creationId xmlns:p14="http://schemas.microsoft.com/office/powerpoint/2010/main" val="2079429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38</a:t>
            </a:fld>
            <a:endParaRPr lang="en-US" dirty="0"/>
          </a:p>
        </p:txBody>
      </p:sp>
    </p:spTree>
    <p:extLst>
      <p:ext uri="{BB962C8B-B14F-4D97-AF65-F5344CB8AC3E}">
        <p14:creationId xmlns:p14="http://schemas.microsoft.com/office/powerpoint/2010/main" val="3340048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PNR lots defined in 2019 build run to date;</a:t>
            </a:r>
          </a:p>
        </p:txBody>
      </p:sp>
    </p:spTree>
    <p:extLst>
      <p:ext uri="{BB962C8B-B14F-4D97-AF65-F5344CB8AC3E}">
        <p14:creationId xmlns:p14="http://schemas.microsoft.com/office/powerpoint/2010/main" val="254344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builder finds the best path of each combination; </a:t>
            </a:r>
          </a:p>
          <a:p>
            <a:r>
              <a:rPr lang="en-US" dirty="0"/>
              <a:t>Mode-choice model predicts trip shares that will use the paths</a:t>
            </a:r>
          </a:p>
          <a:p>
            <a:r>
              <a:rPr lang="en-US" dirty="0"/>
              <a:t>*remember peak period problem with routes serving military bases – FTA to investigate change of time</a:t>
            </a:r>
          </a:p>
        </p:txBody>
      </p:sp>
    </p:spTree>
    <p:extLst>
      <p:ext uri="{BB962C8B-B14F-4D97-AF65-F5344CB8AC3E}">
        <p14:creationId xmlns:p14="http://schemas.microsoft.com/office/powerpoint/2010/main" val="424096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on </a:t>
            </a:r>
            <a:r>
              <a:rPr lang="en-US" dirty="0" err="1"/>
              <a:t>pgs</a:t>
            </a:r>
            <a:r>
              <a:rPr lang="en-US" dirty="0"/>
              <a:t> 41 and 42 of course notebook – </a:t>
            </a:r>
          </a:p>
        </p:txBody>
      </p:sp>
    </p:spTree>
    <p:extLst>
      <p:ext uri="{BB962C8B-B14F-4D97-AF65-F5344CB8AC3E}">
        <p14:creationId xmlns:p14="http://schemas.microsoft.com/office/powerpoint/2010/main" val="347183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Captures some of the unique travel patterns on Oahu – but OBS understands it.</a:t>
            </a:r>
          </a:p>
        </p:txBody>
      </p:sp>
    </p:spTree>
    <p:extLst>
      <p:ext uri="{BB962C8B-B14F-4D97-AF65-F5344CB8AC3E}">
        <p14:creationId xmlns:p14="http://schemas.microsoft.com/office/powerpoint/2010/main" val="3547053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502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included attributes shown with </a:t>
            </a:r>
            <a:r>
              <a:rPr lang="en-US" dirty="0" err="1"/>
              <a:t>FGSetting</a:t>
            </a:r>
            <a:r>
              <a:rPr lang="en-US" dirty="0"/>
              <a:t> values</a:t>
            </a:r>
          </a:p>
        </p:txBody>
      </p:sp>
    </p:spTree>
    <p:extLst>
      <p:ext uri="{BB962C8B-B14F-4D97-AF65-F5344CB8AC3E}">
        <p14:creationId xmlns:p14="http://schemas.microsoft.com/office/powerpoint/2010/main" val="2667538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Honolulu Rail is a clearly defined rail corridor so the full </a:t>
            </a:r>
            <a:r>
              <a:rPr lang="en-US" dirty="0" err="1"/>
              <a:t>FGSetting</a:t>
            </a:r>
            <a:r>
              <a:rPr lang="en-US" dirty="0"/>
              <a:t> is 1.0.  Other future options should consult STOPS documentation and FTA Help Desk; for example a streetcar might have a FGS of less than 1.0; important to be cautious in the future as there are only three path type options available so as the system grows or changes from bus/fixed guideway these parameters will likely change for new things.</a:t>
            </a:r>
          </a:p>
        </p:txBody>
      </p:sp>
    </p:spTree>
    <p:extLst>
      <p:ext uri="{BB962C8B-B14F-4D97-AF65-F5344CB8AC3E}">
        <p14:creationId xmlns:p14="http://schemas.microsoft.com/office/powerpoint/2010/main" val="2361380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251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7</a:t>
            </a:fld>
            <a:endParaRPr lang="en-US" dirty="0"/>
          </a:p>
        </p:txBody>
      </p:sp>
    </p:spTree>
    <p:extLst>
      <p:ext uri="{BB962C8B-B14F-4D97-AF65-F5344CB8AC3E}">
        <p14:creationId xmlns:p14="http://schemas.microsoft.com/office/powerpoint/2010/main" val="3582543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Calibration – top 15 routes (source </a:t>
            </a:r>
            <a:r>
              <a:rPr lang="en-US" dirty="0" err="1"/>
              <a:t>results.prn</a:t>
            </a:r>
            <a:r>
              <a:rPr lang="en-US" dirty="0"/>
              <a:t> table 10.01)</a:t>
            </a:r>
          </a:p>
        </p:txBody>
      </p:sp>
    </p:spTree>
    <p:extLst>
      <p:ext uri="{BB962C8B-B14F-4D97-AF65-F5344CB8AC3E}">
        <p14:creationId xmlns:p14="http://schemas.microsoft.com/office/powerpoint/2010/main" val="186521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2019 Calibration – Comparison of top 15 routes (source: </a:t>
            </a:r>
            <a:r>
              <a:rPr lang="en-US" dirty="0" err="1"/>
              <a:t>results.prn</a:t>
            </a:r>
            <a:r>
              <a:rPr lang="en-US" dirty="0"/>
              <a:t> table 10.01)</a:t>
            </a:r>
          </a:p>
        </p:txBody>
      </p:sp>
    </p:spTree>
    <p:extLst>
      <p:ext uri="{BB962C8B-B14F-4D97-AF65-F5344CB8AC3E}">
        <p14:creationId xmlns:p14="http://schemas.microsoft.com/office/powerpoint/2010/main" val="3450488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particular set of STOPS runs, it is common practice to copy the inputs file from run to run while adding new GTFS as needed.  This ensures that the data used to develop the STOPS Calibration and the proceeding model runs stays together.  This is a place where FTA Help Desk consultation could be helpful.</a:t>
            </a:r>
          </a:p>
        </p:txBody>
      </p:sp>
    </p:spTree>
    <p:extLst>
      <p:ext uri="{BB962C8B-B14F-4D97-AF65-F5344CB8AC3E}">
        <p14:creationId xmlns:p14="http://schemas.microsoft.com/office/powerpoint/2010/main" val="3123048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is the ‘nerve center’ of a STOPS application – all the important parameters and inputs are specified here. </a:t>
            </a:r>
          </a:p>
        </p:txBody>
      </p:sp>
    </p:spTree>
    <p:extLst>
      <p:ext uri="{BB962C8B-B14F-4D97-AF65-F5344CB8AC3E}">
        <p14:creationId xmlns:p14="http://schemas.microsoft.com/office/powerpoint/2010/main" val="1615748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Calibration = 10 always stays the same for OMPO Application as OBS was available initially.</a:t>
            </a:r>
          </a:p>
        </p:txBody>
      </p:sp>
    </p:spTree>
    <p:extLst>
      <p:ext uri="{BB962C8B-B14F-4D97-AF65-F5344CB8AC3E}">
        <p14:creationId xmlns:p14="http://schemas.microsoft.com/office/powerpoint/2010/main" val="2484019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steps don’t require any interaction – just need to be run.</a:t>
            </a:r>
          </a:p>
        </p:txBody>
      </p:sp>
    </p:spTree>
    <p:extLst>
      <p:ext uri="{BB962C8B-B14F-4D97-AF65-F5344CB8AC3E}">
        <p14:creationId xmlns:p14="http://schemas.microsoft.com/office/powerpoint/2010/main" val="3702050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 File Index, part 1</a:t>
            </a:r>
          </a:p>
        </p:txBody>
      </p:sp>
    </p:spTree>
    <p:extLst>
      <p:ext uri="{BB962C8B-B14F-4D97-AF65-F5344CB8AC3E}">
        <p14:creationId xmlns:p14="http://schemas.microsoft.com/office/powerpoint/2010/main" val="2936342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 file and index, part 2</a:t>
            </a:r>
          </a:p>
          <a:p>
            <a:endParaRPr lang="en-US" dirty="0"/>
          </a:p>
        </p:txBody>
      </p:sp>
    </p:spTree>
    <p:extLst>
      <p:ext uri="{BB962C8B-B14F-4D97-AF65-F5344CB8AC3E}">
        <p14:creationId xmlns:p14="http://schemas.microsoft.com/office/powerpoint/2010/main" val="1387670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 file and index, part 3 – section 15 see next slide for description</a:t>
            </a:r>
          </a:p>
          <a:p>
            <a:endParaRPr lang="en-US" dirty="0"/>
          </a:p>
        </p:txBody>
      </p:sp>
    </p:spTree>
    <p:extLst>
      <p:ext uri="{BB962C8B-B14F-4D97-AF65-F5344CB8AC3E}">
        <p14:creationId xmlns:p14="http://schemas.microsoft.com/office/powerpoint/2010/main" val="382560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8</a:t>
            </a:fld>
            <a:endParaRPr lang="en-US" dirty="0"/>
          </a:p>
        </p:txBody>
      </p:sp>
    </p:spTree>
    <p:extLst>
      <p:ext uri="{BB962C8B-B14F-4D97-AF65-F5344CB8AC3E}">
        <p14:creationId xmlns:p14="http://schemas.microsoft.com/office/powerpoint/2010/main" val="119881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9</a:t>
            </a:fld>
            <a:endParaRPr lang="en-US" dirty="0"/>
          </a:p>
        </p:txBody>
      </p:sp>
    </p:spTree>
    <p:extLst>
      <p:ext uri="{BB962C8B-B14F-4D97-AF65-F5344CB8AC3E}">
        <p14:creationId xmlns:p14="http://schemas.microsoft.com/office/powerpoint/2010/main" val="278124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arrow – STOPS Incremental for OMPO as 2012 Survey was available</a:t>
            </a:r>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10</a:t>
            </a:fld>
            <a:endParaRPr lang="en-US" dirty="0"/>
          </a:p>
        </p:txBody>
      </p:sp>
    </p:spTree>
    <p:extLst>
      <p:ext uri="{BB962C8B-B14F-4D97-AF65-F5344CB8AC3E}">
        <p14:creationId xmlns:p14="http://schemas.microsoft.com/office/powerpoint/2010/main" val="279017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11</a:t>
            </a:fld>
            <a:endParaRPr lang="en-US" dirty="0"/>
          </a:p>
        </p:txBody>
      </p:sp>
    </p:spTree>
    <p:extLst>
      <p:ext uri="{BB962C8B-B14F-4D97-AF65-F5344CB8AC3E}">
        <p14:creationId xmlns:p14="http://schemas.microsoft.com/office/powerpoint/2010/main" val="52495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1943100" y="8709109"/>
            <a:ext cx="2971800" cy="465693"/>
          </a:xfrm>
          <a:prstGeom prst="rect">
            <a:avLst/>
          </a:prstGeom>
        </p:spPr>
        <p:txBody>
          <a:bodyPr lIns="87395" tIns="43698" rIns="87395" bIns="43698"/>
          <a:lstStyle/>
          <a:p>
            <a:pPr>
              <a:defRPr/>
            </a:pPr>
            <a:fld id="{80144400-9268-407D-9DE4-692446659C5C}" type="slidenum">
              <a:rPr lang="en-US" smtClean="0"/>
              <a:pPr>
                <a:defRPr/>
              </a:pPr>
              <a:t>12</a:t>
            </a:fld>
            <a:endParaRPr lang="en-US" dirty="0"/>
          </a:p>
        </p:txBody>
      </p:sp>
    </p:spTree>
    <p:extLst>
      <p:ext uri="{BB962C8B-B14F-4D97-AF65-F5344CB8AC3E}">
        <p14:creationId xmlns:p14="http://schemas.microsoft.com/office/powerpoint/2010/main" val="17947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6.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7.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8.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9.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8.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9.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0.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2.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649"/>
            <a:ext cx="7772400" cy="1470025"/>
          </a:xfrm>
        </p:spPr>
        <p:txBody>
          <a:bodyPr/>
          <a:lstStyle>
            <a:lvl1pPr>
              <a:defRPr sz="4800" b="0">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420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04672"/>
            <a:ext cx="82296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767337"/>
            <a:ext cx="4040188"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10971"/>
            <a:ext cx="4040188" cy="3731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767337"/>
            <a:ext cx="4041775"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510971"/>
            <a:ext cx="4041775" cy="3731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785975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420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015236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centered 1 text box">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b="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43321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901825"/>
            <a:ext cx="4038600" cy="4259263"/>
          </a:xfrm>
        </p:spPr>
        <p:txBody>
          <a:bodyPr/>
          <a:lstStyle>
            <a:lvl1pPr>
              <a:defRPr sz="2600"/>
            </a:lvl1pPr>
            <a:lvl2pPr marL="461963" indent="-338138">
              <a:defRPr sz="2400"/>
            </a:lvl2pPr>
            <a:lvl3pPr marL="688975" indent="-347663">
              <a:defRPr sz="2000"/>
            </a:lvl3pPr>
            <a:lvl4pPr marL="860425" indent="-282575">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901825"/>
            <a:ext cx="4038600" cy="4259263"/>
          </a:xfrm>
        </p:spPr>
        <p:txBody>
          <a:bodyPr/>
          <a:lstStyle>
            <a:lvl1pPr>
              <a:defRPr sz="2600"/>
            </a:lvl1pPr>
            <a:lvl2pPr marL="461963" indent="-338138">
              <a:defRPr sz="2400"/>
            </a:lvl2pPr>
            <a:lvl3pPr marL="688975" indent="-347663">
              <a:defRPr sz="2000"/>
            </a:lvl3pPr>
            <a:lvl4pPr marL="860425" indent="-282575">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04672"/>
            <a:ext cx="8229600" cy="822960"/>
          </a:xfrm>
        </p:spPr>
        <p:txBody>
          <a:bodyPr/>
          <a:lstStyle>
            <a:lvl1pPr>
              <a:defRPr/>
            </a:lvl1pPr>
          </a:lstStyle>
          <a:p>
            <a:r>
              <a:rPr lang="en-US" dirty="0"/>
              <a:t>Click to Edit Master Title Style</a:t>
            </a:r>
          </a:p>
        </p:txBody>
      </p:sp>
      <p:sp>
        <p:nvSpPr>
          <p:cNvPr id="7" name="Slide Number Placeholder 5"/>
          <p:cNvSpPr>
            <a:spLocks noGrp="1"/>
          </p:cNvSpPr>
          <p:nvPr>
            <p:ph type="sldNum" sz="quarter" idx="10"/>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
        <p:nvSpPr>
          <p:cNvPr id="8" name="Text Placeholder 2"/>
          <p:cNvSpPr>
            <a:spLocks noGrp="1"/>
          </p:cNvSpPr>
          <p:nvPr>
            <p:ph type="body" idx="1"/>
          </p:nvPr>
        </p:nvSpPr>
        <p:spPr>
          <a:xfrm>
            <a:off x="457200" y="1767337"/>
            <a:ext cx="4040188"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p:cNvSpPr>
            <a:spLocks noGrp="1"/>
          </p:cNvSpPr>
          <p:nvPr>
            <p:ph sz="half" idx="2"/>
          </p:nvPr>
        </p:nvSpPr>
        <p:spPr>
          <a:xfrm>
            <a:off x="457200" y="2510971"/>
            <a:ext cx="4040188" cy="3731304"/>
          </a:xfrm>
        </p:spPr>
        <p:txBody>
          <a:bodyPr/>
          <a:lstStyle>
            <a:lvl1pPr>
              <a:defRPr sz="2400"/>
            </a:lvl1pPr>
            <a:lvl2pPr marL="461963" indent="-338138">
              <a:defRPr sz="2000"/>
            </a:lvl2pPr>
            <a:lvl3pPr marL="688975" indent="-347663">
              <a:defRPr sz="1800"/>
            </a:lvl3pPr>
            <a:lvl4pPr marL="860425" indent="-282575">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4"/>
          <p:cNvSpPr>
            <a:spLocks noGrp="1"/>
          </p:cNvSpPr>
          <p:nvPr>
            <p:ph type="body" sz="quarter" idx="3"/>
          </p:nvPr>
        </p:nvSpPr>
        <p:spPr>
          <a:xfrm>
            <a:off x="4645025" y="1767337"/>
            <a:ext cx="4041775"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p:cNvSpPr>
            <a:spLocks noGrp="1"/>
          </p:cNvSpPr>
          <p:nvPr>
            <p:ph sz="quarter" idx="4"/>
          </p:nvPr>
        </p:nvSpPr>
        <p:spPr>
          <a:xfrm>
            <a:off x="4645025" y="2510971"/>
            <a:ext cx="4041775" cy="3731304"/>
          </a:xfrm>
        </p:spPr>
        <p:txBody>
          <a:bodyPr/>
          <a:lstStyle>
            <a:lvl1pPr>
              <a:defRPr sz="2400"/>
            </a:lvl1pPr>
            <a:lvl2pPr marL="461963" indent="-338138">
              <a:defRPr sz="2000"/>
            </a:lvl2pPr>
            <a:lvl3pPr marL="688975" indent="-347663">
              <a:defRPr sz="1800"/>
            </a:lvl3pPr>
            <a:lvl4pPr marL="860425" indent="-282575">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centered 1 text box">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b="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264540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339047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32280"/>
            <a:ext cx="4038600" cy="4525963"/>
          </a:xfrm>
          <a:prstGeom prst="rect">
            <a:avLst/>
          </a:prstGeom>
        </p:spPr>
        <p:txBody>
          <a:bodyPr/>
          <a:lstStyle>
            <a:lvl1pPr>
              <a:defRPr sz="2800"/>
            </a:lvl1pPr>
            <a:lvl2pPr marL="623888" indent="-285750">
              <a:defRPr sz="2400"/>
            </a:lvl2pPr>
            <a:lvl3pPr marL="914400" indent="-228600">
              <a:defRPr sz="2000"/>
            </a:lvl3pPr>
            <a:lvl4pPr marL="1258888" indent="-228600">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732280"/>
            <a:ext cx="4038600" cy="4525963"/>
          </a:xfrm>
          <a:prstGeom prst="rect">
            <a:avLst/>
          </a:prstGeom>
        </p:spPr>
        <p:txBody>
          <a:bodyPr/>
          <a:lstStyle>
            <a:lvl1pPr>
              <a:defRPr sz="2800"/>
            </a:lvl1pPr>
            <a:lvl2pPr marL="623888" indent="-285750">
              <a:defRPr sz="2400"/>
            </a:lvl2pPr>
            <a:lvl3pPr marL="914400" indent="-228600">
              <a:defRPr sz="2000"/>
            </a:lvl3pPr>
            <a:lvl4pPr marL="1258888" indent="-228600">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04672"/>
            <a:ext cx="8229600" cy="82296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753479"/>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93241"/>
            <a:ext cx="4040188" cy="3951288"/>
          </a:xfrm>
          <a:prstGeom prst="rect">
            <a:avLst/>
          </a:prstGeom>
        </p:spPr>
        <p:txBody>
          <a:bodyPr/>
          <a:lstStyle>
            <a:lvl1pPr>
              <a:defRPr sz="2400"/>
            </a:lvl1pPr>
            <a:lvl2pPr marL="623888" indent="-285750">
              <a:defRPr sz="2000"/>
            </a:lvl2pPr>
            <a:lvl3pPr marL="914400" indent="-228600">
              <a:defRPr sz="1800"/>
            </a:lvl3pPr>
            <a:lvl4pPr marL="1258888" indent="-228600">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645025" y="1753479"/>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93241"/>
            <a:ext cx="4041775" cy="3951288"/>
          </a:xfrm>
          <a:prstGeom prst="rect">
            <a:avLst/>
          </a:prstGeom>
        </p:spPr>
        <p:txBody>
          <a:bodyPr/>
          <a:lstStyle>
            <a:lvl1pPr>
              <a:defRPr sz="2400"/>
            </a:lvl1pPr>
            <a:lvl2pPr marL="623888" indent="-285750">
              <a:defRPr sz="2000"/>
            </a:lvl2pPr>
            <a:lvl3pPr marL="914400" indent="-228600">
              <a:defRPr sz="1800"/>
            </a:lvl3pPr>
            <a:lvl4pPr marL="1258888" indent="-228600">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5"/>
          <p:cNvSpPr>
            <a:spLocks noGrp="1"/>
          </p:cNvSpPr>
          <p:nvPr>
            <p:ph type="sldNum" sz="quarter" idx="10"/>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
        <p:nvSpPr>
          <p:cNvPr id="5" name="Title 1"/>
          <p:cNvSpPr>
            <a:spLocks noGrp="1"/>
          </p:cNvSpPr>
          <p:nvPr>
            <p:ph type="title"/>
          </p:nvPr>
        </p:nvSpPr>
        <p:spPr>
          <a:xfrm>
            <a:off x="457200" y="158526"/>
            <a:ext cx="8229600" cy="712333"/>
          </a:xfrm>
          <a:prstGeom prst="rect">
            <a:avLst/>
          </a:prstGeom>
        </p:spPr>
        <p:txBody>
          <a:bodyPr/>
          <a:lstStyle>
            <a:lvl1pPr algn="ctr">
              <a:defRPr sz="3600" b="1">
                <a:latin typeface="Arial" pitchFamily="34" charset="0"/>
                <a:cs typeface="Arial" pitchFamily="34" charset="0"/>
              </a:defRPr>
            </a:lvl1pPr>
          </a:lstStyle>
          <a:p>
            <a:r>
              <a:rPr lang="en-US" dirty="0"/>
              <a:t>Click to edit Master title style</a:t>
            </a:r>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296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54760"/>
            <a:ext cx="4038600" cy="50241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4760"/>
            <a:ext cx="4038600" cy="50241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8526"/>
            <a:ext cx="8229600" cy="712333"/>
          </a:xfrm>
          <a:prstGeom prst="rect">
            <a:avLst/>
          </a:prstGeom>
        </p:spPr>
        <p:txBody>
          <a:bodyPr/>
          <a:lstStyle>
            <a:lvl1pPr algn="ctr">
              <a:defRPr sz="3600" b="1">
                <a:latin typeface="Arial" pitchFamily="34" charset="0"/>
                <a:cs typeface="Arial" pitchFamily="34" charset="0"/>
              </a:defRPr>
            </a:lvl1pPr>
          </a:lstStyle>
          <a:p>
            <a:r>
              <a:rPr lang="en-US" dirty="0"/>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0695520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centered 1 text box">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b="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6584531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649"/>
            <a:ext cx="7772400" cy="1470025"/>
          </a:xfrm>
        </p:spPr>
        <p:txBody>
          <a:bodyPr/>
          <a:lstStyle>
            <a:lvl1pPr>
              <a:defRPr sz="4800" b="0">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420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713758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420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1292451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extLst>
      <p:ext uri="{BB962C8B-B14F-4D97-AF65-F5344CB8AC3E}">
        <p14:creationId xmlns:p14="http://schemas.microsoft.com/office/powerpoint/2010/main" val="3509994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extLst>
      <p:ext uri="{BB962C8B-B14F-4D97-AF65-F5344CB8AC3E}">
        <p14:creationId xmlns:p14="http://schemas.microsoft.com/office/powerpoint/2010/main" val="2437104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35815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1961798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901825"/>
            <a:ext cx="4038600" cy="4259263"/>
          </a:xfrm>
        </p:spPr>
        <p:txBody>
          <a:bodyPr/>
          <a:lstStyle>
            <a:lvl1pPr>
              <a:defRPr sz="2600"/>
            </a:lvl1pPr>
            <a:lvl2pPr marL="461963" indent="-338138">
              <a:defRPr sz="2400"/>
            </a:lvl2pPr>
            <a:lvl3pPr marL="688975" indent="-347663">
              <a:defRPr sz="2200"/>
            </a:lvl3pPr>
            <a:lvl4pPr marL="860425" indent="-282575">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901825"/>
            <a:ext cx="4038600" cy="4259263"/>
          </a:xfrm>
        </p:spPr>
        <p:txBody>
          <a:bodyPr/>
          <a:lstStyle>
            <a:lvl1pPr>
              <a:defRPr sz="2600"/>
            </a:lvl1pPr>
            <a:lvl2pPr marL="461963" indent="-338138">
              <a:defRPr sz="2400"/>
            </a:lvl2pPr>
            <a:lvl3pPr marL="688975" indent="-347663">
              <a:defRPr sz="2200"/>
            </a:lvl3pPr>
            <a:lvl4pPr marL="860425" indent="-282575">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17244189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04672"/>
            <a:ext cx="8229600" cy="822960"/>
          </a:xfrm>
        </p:spPr>
        <p:txBody>
          <a:bodyPr/>
          <a:lstStyle>
            <a:lvl1pPr>
              <a:defRPr/>
            </a:lvl1pPr>
          </a:lstStyle>
          <a:p>
            <a:r>
              <a:rPr lang="en-US" dirty="0"/>
              <a:t>Click to Edit Master Title Style</a:t>
            </a:r>
          </a:p>
        </p:txBody>
      </p:sp>
      <p:sp>
        <p:nvSpPr>
          <p:cNvPr id="7" name="Slide Number Placeholder 5"/>
          <p:cNvSpPr>
            <a:spLocks noGrp="1"/>
          </p:cNvSpPr>
          <p:nvPr>
            <p:ph type="sldNum" sz="quarter" idx="10"/>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
        <p:nvSpPr>
          <p:cNvPr id="8" name="Text Placeholder 2"/>
          <p:cNvSpPr>
            <a:spLocks noGrp="1"/>
          </p:cNvSpPr>
          <p:nvPr>
            <p:ph type="body" idx="1"/>
          </p:nvPr>
        </p:nvSpPr>
        <p:spPr>
          <a:xfrm>
            <a:off x="457200" y="1767337"/>
            <a:ext cx="4040188"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p:cNvSpPr>
            <a:spLocks noGrp="1"/>
          </p:cNvSpPr>
          <p:nvPr>
            <p:ph sz="half" idx="2"/>
          </p:nvPr>
        </p:nvSpPr>
        <p:spPr>
          <a:xfrm>
            <a:off x="457200" y="2510971"/>
            <a:ext cx="4040188" cy="3731304"/>
          </a:xfrm>
        </p:spPr>
        <p:txBody>
          <a:bodyPr/>
          <a:lstStyle>
            <a:lvl1pPr>
              <a:defRPr sz="2400"/>
            </a:lvl1pPr>
            <a:lvl2pPr marL="461963" indent="-338138">
              <a:defRPr sz="2200"/>
            </a:lvl2pPr>
            <a:lvl3pPr marL="688975" indent="-347663">
              <a:defRPr sz="2000"/>
            </a:lvl3pPr>
            <a:lvl4pPr marL="860425" indent="-282575">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4"/>
          <p:cNvSpPr>
            <a:spLocks noGrp="1"/>
          </p:cNvSpPr>
          <p:nvPr>
            <p:ph type="body" sz="quarter" idx="3"/>
          </p:nvPr>
        </p:nvSpPr>
        <p:spPr>
          <a:xfrm>
            <a:off x="4645025" y="1767337"/>
            <a:ext cx="4041775" cy="639762"/>
          </a:xfrm>
        </p:spPr>
        <p:txBody>
          <a:bodyPr anchor="b"/>
          <a:lstStyle>
            <a:lvl1pPr marL="0" indent="0">
              <a:buNone/>
              <a:defRPr sz="2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510971"/>
            <a:ext cx="4041775" cy="3731304"/>
          </a:xfrm>
        </p:spPr>
        <p:txBody>
          <a:bodyPr/>
          <a:lstStyle>
            <a:lvl1pPr>
              <a:defRPr sz="2400"/>
            </a:lvl1pPr>
            <a:lvl2pPr marL="461963" indent="-338138">
              <a:defRPr sz="2200"/>
            </a:lvl2pPr>
            <a:lvl3pPr marL="688975" indent="-347663">
              <a:defRPr sz="2000"/>
            </a:lvl3pPr>
            <a:lvl4pPr marL="860425" indent="-282575">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18179873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1316740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2352304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3012883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3465272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901825"/>
            <a:ext cx="4038600" cy="4259263"/>
          </a:xfrm>
        </p:spPr>
        <p:txBody>
          <a:bodyPr/>
          <a:lstStyle>
            <a:lvl1pPr>
              <a:defRPr sz="2800"/>
            </a:lvl1pPr>
            <a:lvl2pPr marL="461963" indent="-338138">
              <a:defRPr sz="2400"/>
            </a:lvl2pPr>
            <a:lvl3pPr marL="688975" indent="-347663">
              <a:defRPr sz="2000"/>
            </a:lvl3pPr>
            <a:lvl4pPr marL="860425" indent="-282575">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48200" y="1901825"/>
            <a:ext cx="4038600" cy="4259263"/>
          </a:xfrm>
        </p:spPr>
        <p:txBody>
          <a:bodyPr/>
          <a:lstStyle>
            <a:lvl1pPr>
              <a:defRPr sz="2800"/>
            </a:lvl1pPr>
            <a:lvl2pPr marL="461963" indent="-338138">
              <a:defRPr sz="2400"/>
            </a:lvl2pPr>
            <a:lvl3pPr marL="688975" indent="-347663">
              <a:defRPr sz="2000"/>
            </a:lvl3pPr>
            <a:lvl4pPr marL="860425" indent="-282575">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40778307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04672"/>
            <a:ext cx="8229600" cy="822960"/>
          </a:xfrm>
        </p:spPr>
        <p:txBody>
          <a:bodyPr/>
          <a:lstStyle>
            <a:lvl1pPr>
              <a:defRPr/>
            </a:lvl1pPr>
          </a:lstStyle>
          <a:p>
            <a:r>
              <a:rPr lang="en-US" dirty="0"/>
              <a:t>Click to Edit Master Title Style</a:t>
            </a:r>
          </a:p>
        </p:txBody>
      </p:sp>
      <p:sp>
        <p:nvSpPr>
          <p:cNvPr id="7" name="Slide Number Placeholder 5"/>
          <p:cNvSpPr>
            <a:spLocks noGrp="1"/>
          </p:cNvSpPr>
          <p:nvPr>
            <p:ph type="sldNum" sz="quarter" idx="10"/>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
        <p:nvSpPr>
          <p:cNvPr id="8" name="Text Placeholder 2"/>
          <p:cNvSpPr>
            <a:spLocks noGrp="1"/>
          </p:cNvSpPr>
          <p:nvPr>
            <p:ph type="body" idx="1"/>
          </p:nvPr>
        </p:nvSpPr>
        <p:spPr>
          <a:xfrm>
            <a:off x="457200" y="1767337"/>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p:cNvSpPr>
            <a:spLocks noGrp="1"/>
          </p:cNvSpPr>
          <p:nvPr>
            <p:ph sz="half" idx="2"/>
          </p:nvPr>
        </p:nvSpPr>
        <p:spPr>
          <a:xfrm>
            <a:off x="457200" y="2510971"/>
            <a:ext cx="4040188" cy="3731304"/>
          </a:xfrm>
        </p:spPr>
        <p:txBody>
          <a:bodyPr/>
          <a:lstStyle>
            <a:lvl1pPr>
              <a:defRPr sz="2400"/>
            </a:lvl1pPr>
            <a:lvl2pPr marL="461963" indent="-338138">
              <a:defRPr sz="2000"/>
            </a:lvl2pPr>
            <a:lvl3pPr marL="688975" indent="-347663">
              <a:defRPr sz="1800"/>
            </a:lvl3pPr>
            <a:lvl4pPr marL="860425" indent="-282575">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4"/>
          <p:cNvSpPr>
            <a:spLocks noGrp="1"/>
          </p:cNvSpPr>
          <p:nvPr>
            <p:ph type="body" sz="quarter" idx="3"/>
          </p:nvPr>
        </p:nvSpPr>
        <p:spPr>
          <a:xfrm>
            <a:off x="4645025" y="1767337"/>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510971"/>
            <a:ext cx="4041775" cy="3731304"/>
          </a:xfrm>
        </p:spPr>
        <p:txBody>
          <a:bodyPr/>
          <a:lstStyle>
            <a:lvl1pPr>
              <a:defRPr sz="2400"/>
            </a:lvl1pPr>
            <a:lvl2pPr marL="461963" indent="-338138">
              <a:defRPr sz="2000"/>
            </a:lvl2pPr>
            <a:lvl3pPr marL="688975" indent="-347663">
              <a:defRPr sz="1800"/>
            </a:lvl3pPr>
            <a:lvl4pPr marL="860425" indent="-282575">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41742700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Tree>
    <p:custDataLst>
      <p:tags r:id="rId1"/>
    </p:custDataLst>
    <p:extLst>
      <p:ext uri="{BB962C8B-B14F-4D97-AF65-F5344CB8AC3E}">
        <p14:creationId xmlns:p14="http://schemas.microsoft.com/office/powerpoint/2010/main" val="11900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1024136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296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54760"/>
            <a:ext cx="4038600" cy="50241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54760"/>
            <a:ext cx="4038600" cy="502412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Tree>
    <p:custDataLst>
      <p:tags r:id="rId1"/>
    </p:custDataLst>
    <p:extLst>
      <p:ext uri="{BB962C8B-B14F-4D97-AF65-F5344CB8AC3E}">
        <p14:creationId xmlns:p14="http://schemas.microsoft.com/office/powerpoint/2010/main" val="124886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ransition - Centered tex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lvl1pPr>
              <a:defRPr sz="4800">
                <a:latin typeface="Tahoma" pitchFamily="34" charset="0"/>
                <a:cs typeface="Tahoma" pitchFamily="34" charset="0"/>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17854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1825"/>
            <a:ext cx="4038600" cy="42592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01825"/>
            <a:ext cx="4038600" cy="42592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5.png"/><Relationship Id="rId5" Type="http://schemas.openxmlformats.org/officeDocument/2006/relationships/slideLayout" Target="../slideLayouts/slideLayout12.xml"/><Relationship Id="rId10" Type="http://schemas.openxmlformats.org/officeDocument/2006/relationships/tags" Target="../tags/tag10.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7.png"/><Relationship Id="rId5" Type="http://schemas.openxmlformats.org/officeDocument/2006/relationships/slideLayout" Target="../slideLayouts/slideLayout20.xml"/><Relationship Id="rId10" Type="http://schemas.openxmlformats.org/officeDocument/2006/relationships/image" Target="../media/image6.png"/><Relationship Id="rId4" Type="http://schemas.openxmlformats.org/officeDocument/2006/relationships/slideLayout" Target="../slideLayouts/slideLayout19.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4.xml"/><Relationship Id="rId7" Type="http://schemas.openxmlformats.org/officeDocument/2006/relationships/tags" Target="../tags/tag2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10" Type="http://schemas.openxmlformats.org/officeDocument/2006/relationships/image" Target="../media/image7.png"/><Relationship Id="rId4" Type="http://schemas.openxmlformats.org/officeDocument/2006/relationships/slideLayout" Target="../slideLayouts/slideLayout25.xml"/><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tags" Target="../tags/tag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6.xml"/><Relationship Id="rId5" Type="http://schemas.openxmlformats.org/officeDocument/2006/relationships/slideLayout" Target="../slideLayouts/slideLayout38.xml"/><Relationship Id="rId10"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slideLayout" Target="../slideLayouts/slideLayout41.xml"/><Relationship Id="rId7" Type="http://schemas.openxmlformats.org/officeDocument/2006/relationships/theme" Target="../theme/theme7.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7.png"/><Relationship Id="rId5" Type="http://schemas.openxmlformats.org/officeDocument/2006/relationships/slideLayout" Target="../slideLayouts/slideLayout43.xml"/><Relationship Id="rId10" Type="http://schemas.openxmlformats.org/officeDocument/2006/relationships/image" Target="../media/image6.png"/><Relationship Id="rId4" Type="http://schemas.openxmlformats.org/officeDocument/2006/relationships/slideLayout" Target="../slideLayouts/slideLayout42.xml"/><Relationship Id="rId9"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slideLayout" Target="../slideLayouts/slideLayout47.xml"/><Relationship Id="rId7" Type="http://schemas.openxmlformats.org/officeDocument/2006/relationships/theme" Target="../theme/theme8.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7.png"/><Relationship Id="rId5" Type="http://schemas.openxmlformats.org/officeDocument/2006/relationships/slideLayout" Target="../slideLayouts/slideLayout49.xml"/><Relationship Id="rId10" Type="http://schemas.openxmlformats.org/officeDocument/2006/relationships/image" Target="../media/image6.png"/><Relationship Id="rId4" Type="http://schemas.openxmlformats.org/officeDocument/2006/relationships/slideLayout" Target="../slideLayouts/slideLayout48.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6" descr="NTIPPTbackgroundFeb09 beige color adjust FINAL"/>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2225" y="-9525"/>
            <a:ext cx="9250363" cy="6950075"/>
          </a:xfrm>
          <a:prstGeom prst="rect">
            <a:avLst/>
          </a:prstGeom>
          <a:noFill/>
          <a:ln w="9525">
            <a:noFill/>
            <a:miter lim="800000"/>
            <a:headEnd/>
            <a:tailEnd/>
          </a:ln>
        </p:spPr>
      </p:pic>
      <p:pic>
        <p:nvPicPr>
          <p:cNvPr id="1027" name="Picture 18" descr="RU_BLOUSTEIN_Logo red and black"/>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80975" y="217488"/>
            <a:ext cx="2605088" cy="877887"/>
          </a:xfrm>
          <a:prstGeom prst="rect">
            <a:avLst/>
          </a:prstGeom>
          <a:noFill/>
          <a:ln w="9525">
            <a:noFill/>
            <a:miter lim="800000"/>
            <a:headEnd/>
            <a:tailEnd/>
          </a:ln>
        </p:spPr>
      </p:pic>
      <p:pic>
        <p:nvPicPr>
          <p:cNvPr id="1028" name="Picture 12" descr="NTI Logo w Tag L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80975" y="6054725"/>
            <a:ext cx="1758950" cy="663575"/>
          </a:xfrm>
          <a:prstGeom prst="rect">
            <a:avLst/>
          </a:prstGeom>
          <a:noFill/>
          <a:ln w="9525">
            <a:noFill/>
            <a:miter lim="800000"/>
            <a:headEnd/>
            <a:tailEnd/>
          </a:ln>
        </p:spPr>
      </p:pic>
      <p:pic>
        <p:nvPicPr>
          <p:cNvPr id="1029" name="Picture 23" descr="FTA Letters Paisley Wheel blu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267575" y="6157913"/>
            <a:ext cx="1730375" cy="788987"/>
          </a:xfrm>
          <a:prstGeom prst="rect">
            <a:avLst/>
          </a:prstGeom>
          <a:noFill/>
          <a:ln w="9525">
            <a:noFill/>
            <a:miter lim="800000"/>
            <a:headEnd/>
            <a:tailEnd/>
          </a:ln>
        </p:spPr>
      </p:pic>
      <p:sp>
        <p:nvSpPr>
          <p:cNvPr id="103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9"/>
    </p:custDataLst>
  </p:cSld>
  <p:clrMap bg1="lt1" tx1="dk1" bg2="lt2" tx2="dk2" accent1="accent1" accent2="accent2" accent3="accent3" accent4="accent4" accent5="accent5" accent6="accent6" hlink="hlink" folHlink="folHlink"/>
  <p:sldLayoutIdLst>
    <p:sldLayoutId id="2147483983" r:id="rId1"/>
    <p:sldLayoutId id="2147484057" r:id="rId2"/>
    <p:sldLayoutId id="2147483984" r:id="rId3"/>
    <p:sldLayoutId id="2147483988" r:id="rId4"/>
    <p:sldLayoutId id="2147483989" r:id="rId5"/>
    <p:sldLayoutId id="2147484080" r:id="rId6"/>
    <p:sldLayoutId id="2147484081" r:id="rId7"/>
  </p:sldLayoutIdLst>
  <p:hf sldNum="0" hdr="0"/>
  <p:txStyles>
    <p:titleStyle>
      <a:lvl1pPr algn="ctr" rtl="0" eaLnBrk="0" fontAlgn="base" hangingPunct="0">
        <a:spcBef>
          <a:spcPct val="0"/>
        </a:spcBef>
        <a:spcAft>
          <a:spcPct val="0"/>
        </a:spcAft>
        <a:defRPr sz="4800" kern="1200">
          <a:solidFill>
            <a:schemeClr val="tx1"/>
          </a:solidFill>
          <a:latin typeface="Tahoma" pitchFamily="34" charset="0"/>
          <a:ea typeface="+mj-ea"/>
          <a:cs typeface="Tahoma" pitchFamily="34" charset="0"/>
        </a:defRPr>
      </a:lvl1pPr>
      <a:lvl2pPr algn="ctr" rtl="0" eaLnBrk="0" fontAlgn="base" hangingPunct="0">
        <a:spcBef>
          <a:spcPct val="0"/>
        </a:spcBef>
        <a:spcAft>
          <a:spcPct val="0"/>
        </a:spcAft>
        <a:defRPr sz="4800">
          <a:solidFill>
            <a:schemeClr val="tx1"/>
          </a:solidFill>
          <a:latin typeface="Tahoma" pitchFamily="34" charset="0"/>
          <a:cs typeface="Tahoma" pitchFamily="34" charset="0"/>
        </a:defRPr>
      </a:lvl2pPr>
      <a:lvl3pPr algn="ctr" rtl="0" eaLnBrk="0" fontAlgn="base" hangingPunct="0">
        <a:spcBef>
          <a:spcPct val="0"/>
        </a:spcBef>
        <a:spcAft>
          <a:spcPct val="0"/>
        </a:spcAft>
        <a:defRPr sz="4800">
          <a:solidFill>
            <a:schemeClr val="tx1"/>
          </a:solidFill>
          <a:latin typeface="Tahoma" pitchFamily="34" charset="0"/>
          <a:cs typeface="Tahoma" pitchFamily="34" charset="0"/>
        </a:defRPr>
      </a:lvl3pPr>
      <a:lvl4pPr algn="ctr" rtl="0" eaLnBrk="0" fontAlgn="base" hangingPunct="0">
        <a:spcBef>
          <a:spcPct val="0"/>
        </a:spcBef>
        <a:spcAft>
          <a:spcPct val="0"/>
        </a:spcAft>
        <a:defRPr sz="4800">
          <a:solidFill>
            <a:schemeClr val="tx1"/>
          </a:solidFill>
          <a:latin typeface="Tahoma" pitchFamily="34" charset="0"/>
          <a:cs typeface="Tahoma" pitchFamily="34" charset="0"/>
        </a:defRPr>
      </a:lvl4pPr>
      <a:lvl5pPr algn="ctr" rtl="0" eaLnBrk="0" fontAlgn="base" hangingPunct="0">
        <a:spcBef>
          <a:spcPct val="0"/>
        </a:spcBef>
        <a:spcAft>
          <a:spcPct val="0"/>
        </a:spcAft>
        <a:defRPr sz="4800">
          <a:solidFill>
            <a:schemeClr val="tx1"/>
          </a:solidFill>
          <a:latin typeface="Tahoma" pitchFamily="34" charset="0"/>
          <a:cs typeface="Tahoma"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Tahoma" pitchFamily="34" charset="0"/>
          <a:ea typeface="+mn-ea"/>
          <a:cs typeface="Tahoma"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ahoma" pitchFamily="34" charset="0"/>
          <a:ea typeface="+mn-ea"/>
          <a:cs typeface="Tahoma"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ahoma" pitchFamily="34" charset="0"/>
          <a:ea typeface="+mn-ea"/>
          <a:cs typeface="Tahoma"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ahoma" pitchFamily="34" charset="0"/>
          <a:ea typeface="+mn-ea"/>
          <a:cs typeface="Tahoma"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pic>
        <p:nvPicPr>
          <p:cNvPr id="2050" name="Picture 2" descr="NTIPPTbackgroundFeb09 beige color adjust"/>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0"/>
            <a:ext cx="9144000" cy="677863"/>
          </a:xfrm>
          <a:prstGeom prst="rect">
            <a:avLst/>
          </a:prstGeom>
          <a:noFill/>
          <a:ln w="9525">
            <a:noFill/>
            <a:miter lim="800000"/>
            <a:headEnd/>
            <a:tailEnd/>
          </a:ln>
        </p:spPr>
      </p:pic>
      <p:sp>
        <p:nvSpPr>
          <p:cNvPr id="2051" name="Rectangle 2"/>
          <p:cNvSpPr>
            <a:spLocks noGrp="1" noChangeArrowheads="1"/>
          </p:cNvSpPr>
          <p:nvPr>
            <p:ph type="title"/>
          </p:nvPr>
        </p:nvSpPr>
        <p:spPr bwMode="auto">
          <a:xfrm>
            <a:off x="457200" y="808038"/>
            <a:ext cx="8229600" cy="822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2" name="Rectangle 3"/>
          <p:cNvSpPr>
            <a:spLocks noGrp="1" noChangeArrowheads="1"/>
          </p:cNvSpPr>
          <p:nvPr>
            <p:ph type="body" idx="1"/>
          </p:nvPr>
        </p:nvSpPr>
        <p:spPr bwMode="auto">
          <a:xfrm>
            <a:off x="457200" y="1901825"/>
            <a:ext cx="8229600" cy="425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Box 17"/>
          <p:cNvSpPr txBox="1">
            <a:spLocks noChangeArrowheads="1"/>
          </p:cNvSpPr>
          <p:nvPr userDrawn="1"/>
        </p:nvSpPr>
        <p:spPr bwMode="auto">
          <a:xfrm>
            <a:off x="5402510" y="149924"/>
            <a:ext cx="3332002" cy="523220"/>
          </a:xfrm>
          <a:prstGeom prst="rect">
            <a:avLst/>
          </a:prstGeom>
          <a:noFill/>
          <a:ln w="9525">
            <a:noFill/>
            <a:miter lim="800000"/>
            <a:headEnd/>
            <a:tailEnd/>
          </a:ln>
          <a:effectLst/>
        </p:spPr>
        <p:txBody>
          <a:bodyPr wrap="square">
            <a:spAutoFit/>
          </a:bodyPr>
          <a:lstStyle/>
          <a:p>
            <a:pPr algn="r">
              <a:spcBef>
                <a:spcPts val="0"/>
              </a:spcBef>
              <a:defRPr/>
            </a:pPr>
            <a:r>
              <a:rPr lang="en-US" sz="1400" i="1" dirty="0">
                <a:latin typeface="Tahoma" pitchFamily="34" charset="0"/>
              </a:rPr>
              <a:t>Ridership Forecasting with STOPS</a:t>
            </a:r>
          </a:p>
          <a:p>
            <a:pPr algn="r">
              <a:spcBef>
                <a:spcPts val="0"/>
              </a:spcBef>
              <a:defRPr/>
            </a:pPr>
            <a:r>
              <a:rPr lang="en-US" sz="1400" i="1" dirty="0">
                <a:latin typeface="Tahoma" pitchFamily="34" charset="0"/>
              </a:rPr>
              <a:t> for</a:t>
            </a:r>
            <a:r>
              <a:rPr lang="en-US" sz="1400" i="1" baseline="0" dirty="0">
                <a:latin typeface="Tahoma" pitchFamily="34" charset="0"/>
              </a:rPr>
              <a:t> Transit Project Planning</a:t>
            </a:r>
            <a:endParaRPr lang="en-US" sz="1400" i="1" dirty="0">
              <a:latin typeface="Tahoma" pitchFamily="34" charset="0"/>
            </a:endParaRPr>
          </a:p>
        </p:txBody>
      </p:sp>
      <p:pic>
        <p:nvPicPr>
          <p:cNvPr id="2054" name="Picture 9" descr="NTI Logo w Tag L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
        <p:nvSpPr>
          <p:cNvPr id="518152" name="Line 8"/>
          <p:cNvSpPr>
            <a:spLocks noChangeShapeType="1"/>
          </p:cNvSpPr>
          <p:nvPr userDrawn="1"/>
        </p:nvSpPr>
        <p:spPr bwMode="auto">
          <a:xfrm>
            <a:off x="457200" y="1554163"/>
            <a:ext cx="8229600" cy="0"/>
          </a:xfrm>
          <a:prstGeom prst="line">
            <a:avLst/>
          </a:prstGeom>
          <a:noFill/>
          <a:ln w="12700">
            <a:solidFill>
              <a:srgbClr val="A38769"/>
            </a:solidFill>
            <a:round/>
            <a:headEnd/>
            <a:tailEnd/>
          </a:ln>
          <a:effectLst/>
        </p:spPr>
        <p:txBody>
          <a:bodyPr/>
          <a:lstStyle/>
          <a:p>
            <a:pPr>
              <a:defRPr/>
            </a:pPr>
            <a:endParaRPr lang="en-US"/>
          </a:p>
        </p:txBody>
      </p:sp>
      <p:pic>
        <p:nvPicPr>
          <p:cNvPr id="2056" name="Picture 16" descr="FTA Letters Paisley Wheel blu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878763" y="6378575"/>
            <a:ext cx="1028700" cy="468313"/>
          </a:xfrm>
          <a:prstGeom prst="rect">
            <a:avLst/>
          </a:prstGeom>
          <a:noFill/>
          <a:ln w="9525">
            <a:noFill/>
            <a:miter lim="800000"/>
            <a:headEnd/>
            <a:tailEnd/>
          </a:ln>
        </p:spPr>
      </p:pic>
      <p:sp>
        <p:nvSpPr>
          <p:cNvPr id="9"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10"/>
    </p:custData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 id="2147484000" r:id="rId5"/>
    <p:sldLayoutId id="2147484058" r:id="rId6"/>
    <p:sldLayoutId id="2147484060" r:id="rId7"/>
    <p:sldLayoutId id="2147484082" r:id="rId8"/>
  </p:sldLayoutIdLst>
  <p:hf sldNum="0"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lnSpc>
          <a:spcPct val="95000"/>
        </a:lnSpc>
        <a:spcBef>
          <a:spcPct val="25000"/>
        </a:spcBef>
        <a:spcAft>
          <a:spcPct val="25000"/>
        </a:spcAft>
        <a:buChar char="•"/>
        <a:defRPr sz="2600">
          <a:solidFill>
            <a:schemeClr val="tx1"/>
          </a:solidFill>
          <a:latin typeface="+mn-lt"/>
          <a:ea typeface="+mn-ea"/>
          <a:cs typeface="+mn-cs"/>
        </a:defRPr>
      </a:lvl1pPr>
      <a:lvl2pPr marL="798513" indent="-341313" algn="l" rtl="0" eaLnBrk="0" fontAlgn="base" hangingPunct="0">
        <a:lnSpc>
          <a:spcPct val="95000"/>
        </a:lnSpc>
        <a:spcBef>
          <a:spcPct val="25000"/>
        </a:spcBef>
        <a:spcAft>
          <a:spcPct val="25000"/>
        </a:spcAft>
        <a:buSzPct val="85000"/>
        <a:buFont typeface="Wingdings" pitchFamily="2" charset="2"/>
        <a:buChar char="Ø"/>
        <a:defRPr sz="2400">
          <a:solidFill>
            <a:schemeClr val="tx1"/>
          </a:solidFill>
          <a:latin typeface="+mn-lt"/>
        </a:defRPr>
      </a:lvl2pPr>
      <a:lvl3pPr marL="1204913" indent="-290513" algn="l" rtl="0" eaLnBrk="0" fontAlgn="base" hangingPunct="0">
        <a:lnSpc>
          <a:spcPct val="95000"/>
        </a:lnSpc>
        <a:spcBef>
          <a:spcPct val="25000"/>
        </a:spcBef>
        <a:spcAft>
          <a:spcPct val="25000"/>
        </a:spcAft>
        <a:buSzPct val="100000"/>
        <a:buChar char="•"/>
        <a:defRPr sz="2200">
          <a:solidFill>
            <a:schemeClr val="tx1"/>
          </a:solidFill>
          <a:latin typeface="+mn-lt"/>
        </a:defRPr>
      </a:lvl3pPr>
      <a:lvl4pPr marL="1600200" indent="-228600" algn="l" rtl="0" eaLnBrk="0" fontAlgn="base" hangingPunct="0">
        <a:lnSpc>
          <a:spcPct val="95000"/>
        </a:lnSpc>
        <a:spcBef>
          <a:spcPct val="25000"/>
        </a:spcBef>
        <a:spcAft>
          <a:spcPct val="25000"/>
        </a:spcAft>
        <a:buFont typeface="Arial" charset="0"/>
        <a:buChar char="»"/>
        <a:defRPr sz="2000">
          <a:solidFill>
            <a:schemeClr val="tx1"/>
          </a:solidFill>
          <a:latin typeface="+mn-lt"/>
        </a:defRPr>
      </a:lvl4pPr>
      <a:lvl5pPr marL="2057400" indent="-228600" algn="l" rtl="0" eaLnBrk="0" fontAlgn="base" hangingPunct="0">
        <a:lnSpc>
          <a:spcPct val="95000"/>
        </a:lnSpc>
        <a:spcBef>
          <a:spcPct val="25000"/>
        </a:spcBef>
        <a:spcAft>
          <a:spcPct val="25000"/>
        </a:spcAft>
        <a:buSzPct val="60000"/>
        <a:buChar char="o"/>
        <a:defRPr sz="2000">
          <a:solidFill>
            <a:schemeClr val="tx1"/>
          </a:solidFill>
          <a:latin typeface="+mn-lt"/>
        </a:defRPr>
      </a:lvl5pPr>
      <a:lvl6pPr marL="2514600" indent="-228600" algn="l" rtl="0" fontAlgn="base">
        <a:lnSpc>
          <a:spcPct val="95000"/>
        </a:lnSpc>
        <a:spcBef>
          <a:spcPct val="25000"/>
        </a:spcBef>
        <a:spcAft>
          <a:spcPct val="25000"/>
        </a:spcAft>
        <a:buSzPct val="60000"/>
        <a:buChar char="o"/>
        <a:defRPr sz="2000">
          <a:solidFill>
            <a:schemeClr val="tx1"/>
          </a:solidFill>
          <a:latin typeface="+mn-lt"/>
        </a:defRPr>
      </a:lvl6pPr>
      <a:lvl7pPr marL="2971800" indent="-228600" algn="l" rtl="0" fontAlgn="base">
        <a:lnSpc>
          <a:spcPct val="95000"/>
        </a:lnSpc>
        <a:spcBef>
          <a:spcPct val="25000"/>
        </a:spcBef>
        <a:spcAft>
          <a:spcPct val="25000"/>
        </a:spcAft>
        <a:buSzPct val="60000"/>
        <a:buChar char="o"/>
        <a:defRPr sz="2000">
          <a:solidFill>
            <a:schemeClr val="tx1"/>
          </a:solidFill>
          <a:latin typeface="+mn-lt"/>
        </a:defRPr>
      </a:lvl7pPr>
      <a:lvl8pPr marL="3429000" indent="-228600" algn="l" rtl="0" fontAlgn="base">
        <a:lnSpc>
          <a:spcPct val="95000"/>
        </a:lnSpc>
        <a:spcBef>
          <a:spcPct val="25000"/>
        </a:spcBef>
        <a:spcAft>
          <a:spcPct val="25000"/>
        </a:spcAft>
        <a:buSzPct val="60000"/>
        <a:buChar char="o"/>
        <a:defRPr sz="2000">
          <a:solidFill>
            <a:schemeClr val="tx1"/>
          </a:solidFill>
          <a:latin typeface="+mn-lt"/>
        </a:defRPr>
      </a:lvl8pPr>
      <a:lvl9pPr marL="3886200" indent="-228600" algn="l" rtl="0" fontAlgn="base">
        <a:lnSpc>
          <a:spcPct val="95000"/>
        </a:lnSpc>
        <a:spcBef>
          <a:spcPct val="25000"/>
        </a:spcBef>
        <a:spcAft>
          <a:spcPct val="25000"/>
        </a:spcAft>
        <a:buSzPct val="60000"/>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pic>
        <p:nvPicPr>
          <p:cNvPr id="3074" name="Picture 2" descr="NTIPPTbackgroundFeb09 beige color adjust"/>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9144000" cy="677863"/>
          </a:xfrm>
          <a:prstGeom prst="rect">
            <a:avLst/>
          </a:prstGeom>
          <a:noFill/>
          <a:ln w="9525">
            <a:noFill/>
            <a:miter lim="800000"/>
            <a:headEnd/>
            <a:tailEnd/>
          </a:ln>
        </p:spPr>
      </p:pic>
      <p:sp>
        <p:nvSpPr>
          <p:cNvPr id="3075" name="Rectangle 2"/>
          <p:cNvSpPr>
            <a:spLocks noGrp="1" noChangeArrowheads="1"/>
          </p:cNvSpPr>
          <p:nvPr>
            <p:ph type="title"/>
          </p:nvPr>
        </p:nvSpPr>
        <p:spPr bwMode="auto">
          <a:xfrm>
            <a:off x="457200" y="808038"/>
            <a:ext cx="8229600" cy="822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6" name="Rectangle 3"/>
          <p:cNvSpPr>
            <a:spLocks noGrp="1" noChangeArrowheads="1"/>
          </p:cNvSpPr>
          <p:nvPr>
            <p:ph type="body" idx="1"/>
          </p:nvPr>
        </p:nvSpPr>
        <p:spPr bwMode="auto">
          <a:xfrm>
            <a:off x="457200" y="1901825"/>
            <a:ext cx="8229600" cy="425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3078" name="Picture 9" descr="NTI Logo w Tag L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
        <p:nvSpPr>
          <p:cNvPr id="558091" name="Line 11"/>
          <p:cNvSpPr>
            <a:spLocks noChangeShapeType="1"/>
          </p:cNvSpPr>
          <p:nvPr userDrawn="1"/>
        </p:nvSpPr>
        <p:spPr bwMode="auto">
          <a:xfrm>
            <a:off x="457200" y="1554163"/>
            <a:ext cx="8229600" cy="0"/>
          </a:xfrm>
          <a:prstGeom prst="line">
            <a:avLst/>
          </a:prstGeom>
          <a:noFill/>
          <a:ln w="12700">
            <a:solidFill>
              <a:srgbClr val="A38769"/>
            </a:solidFill>
            <a:round/>
            <a:headEnd/>
            <a:tailEnd/>
          </a:ln>
          <a:effectLst/>
        </p:spPr>
        <p:txBody>
          <a:bodyPr/>
          <a:lstStyle/>
          <a:p>
            <a:pPr>
              <a:defRPr/>
            </a:pPr>
            <a:endParaRPr lang="en-US"/>
          </a:p>
        </p:txBody>
      </p:sp>
      <p:pic>
        <p:nvPicPr>
          <p:cNvPr id="3080" name="Picture 15" descr="FTA Letters Paisley Wheel blu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878763" y="6378575"/>
            <a:ext cx="1028700" cy="468313"/>
          </a:xfrm>
          <a:prstGeom prst="rect">
            <a:avLst/>
          </a:prstGeom>
          <a:noFill/>
          <a:ln w="9525">
            <a:noFill/>
            <a:miter lim="800000"/>
            <a:headEnd/>
            <a:tailEnd/>
          </a:ln>
        </p:spPr>
      </p:pic>
      <p:sp>
        <p:nvSpPr>
          <p:cNvPr id="9"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
        <p:nvSpPr>
          <p:cNvPr id="11" name="Text Box 17"/>
          <p:cNvSpPr txBox="1">
            <a:spLocks noChangeArrowheads="1"/>
          </p:cNvSpPr>
          <p:nvPr userDrawn="1"/>
        </p:nvSpPr>
        <p:spPr bwMode="auto">
          <a:xfrm>
            <a:off x="5180987" y="151293"/>
            <a:ext cx="3545135" cy="523220"/>
          </a:xfrm>
          <a:prstGeom prst="rect">
            <a:avLst/>
          </a:prstGeom>
          <a:noFill/>
          <a:ln w="9525">
            <a:noFill/>
            <a:miter lim="800000"/>
            <a:headEnd/>
            <a:tailEnd/>
          </a:ln>
          <a:effectLst/>
        </p:spPr>
        <p:txBody>
          <a:bodyPr wrap="square">
            <a:spAutoFit/>
          </a:bodyPr>
          <a:lstStyle/>
          <a:p>
            <a:pPr marL="0" marR="0" lvl="0" indent="0" algn="r" defTabSz="914400" rtl="0" eaLnBrk="1" fontAlgn="base" latinLnBrk="0" hangingPunct="1">
              <a:lnSpc>
                <a:spcPct val="100000"/>
              </a:lnSpc>
              <a:spcBef>
                <a:spcPts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ahoma" pitchFamily="34" charset="0"/>
                <a:ea typeface="+mn-ea"/>
                <a:cs typeface="+mn-cs"/>
              </a:rPr>
              <a:t>Ridership Forecasting with STOPS</a:t>
            </a:r>
          </a:p>
          <a:p>
            <a:pPr marL="0" marR="0" lvl="0" indent="0" algn="r" defTabSz="914400" rtl="0" eaLnBrk="1" fontAlgn="base" latinLnBrk="0" hangingPunct="1">
              <a:lnSpc>
                <a:spcPct val="100000"/>
              </a:lnSpc>
              <a:spcBef>
                <a:spcPts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ahoma" pitchFamily="34" charset="0"/>
                <a:ea typeface="+mn-ea"/>
                <a:cs typeface="+mn-cs"/>
              </a:rPr>
              <a:t> for Transit Project Planning</a:t>
            </a:r>
          </a:p>
        </p:txBody>
      </p:sp>
    </p:spTree>
    <p:custDataLst>
      <p:tags r:id="rId8"/>
    </p:custDataLst>
  </p:cSld>
  <p:clrMap bg1="lt1" tx1="dk1" bg2="lt2" tx2="dk2" accent1="accent1" accent2="accent2" accent3="accent3" accent4="accent4" accent5="accent5" accent6="accent6" hlink="hlink" folHlink="folHlink"/>
  <p:sldLayoutIdLst>
    <p:sldLayoutId id="2147484006" r:id="rId1"/>
    <p:sldLayoutId id="2147484010" r:id="rId2"/>
    <p:sldLayoutId id="2147484008" r:id="rId3"/>
    <p:sldLayoutId id="2147484009" r:id="rId4"/>
    <p:sldLayoutId id="2147484011" r:id="rId5"/>
    <p:sldLayoutId id="2147484061" r:id="rId6"/>
  </p:sldLayoutIdLst>
  <p:hf sldNum="0"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0" indent="0" algn="l" rtl="0" eaLnBrk="0" fontAlgn="base" hangingPunct="0">
        <a:lnSpc>
          <a:spcPct val="95000"/>
        </a:lnSpc>
        <a:spcBef>
          <a:spcPct val="25000"/>
        </a:spcBef>
        <a:spcAft>
          <a:spcPct val="25000"/>
        </a:spcAft>
        <a:defRPr sz="2600">
          <a:solidFill>
            <a:schemeClr val="tx1"/>
          </a:solidFill>
          <a:latin typeface="+mn-lt"/>
          <a:ea typeface="+mn-ea"/>
          <a:cs typeface="+mn-cs"/>
        </a:defRPr>
      </a:lvl1pPr>
      <a:lvl2pPr marL="803275" indent="-338138" algn="l" rtl="0" eaLnBrk="0" fontAlgn="base" hangingPunct="0">
        <a:lnSpc>
          <a:spcPct val="95000"/>
        </a:lnSpc>
        <a:spcBef>
          <a:spcPts val="840"/>
        </a:spcBef>
        <a:spcAft>
          <a:spcPts val="840"/>
        </a:spcAft>
        <a:buChar char="•"/>
        <a:defRPr sz="2400">
          <a:solidFill>
            <a:schemeClr val="tx1"/>
          </a:solidFill>
          <a:latin typeface="+mn-lt"/>
        </a:defRPr>
      </a:lvl2pPr>
      <a:lvl3pPr marL="1262063" indent="-347663" algn="l" rtl="0" eaLnBrk="0" fontAlgn="base" hangingPunct="0">
        <a:lnSpc>
          <a:spcPct val="95000"/>
        </a:lnSpc>
        <a:spcBef>
          <a:spcPts val="840"/>
        </a:spcBef>
        <a:spcAft>
          <a:spcPts val="840"/>
        </a:spcAft>
        <a:buSzPct val="85000"/>
        <a:buFont typeface="Wingdings" pitchFamily="2" charset="2"/>
        <a:buChar char="Ø"/>
        <a:defRPr sz="2200">
          <a:solidFill>
            <a:schemeClr val="tx1"/>
          </a:solidFill>
          <a:latin typeface="+mn-lt"/>
        </a:defRPr>
      </a:lvl3pPr>
      <a:lvl4pPr marL="1654175" indent="-282575" algn="l" rtl="0" eaLnBrk="0" fontAlgn="base" hangingPunct="0">
        <a:lnSpc>
          <a:spcPct val="95000"/>
        </a:lnSpc>
        <a:spcBef>
          <a:spcPct val="25000"/>
        </a:spcBef>
        <a:spcAft>
          <a:spcPct val="25000"/>
        </a:spcAft>
        <a:buSzPct val="100000"/>
        <a:buChar char="•"/>
        <a:defRPr sz="2000">
          <a:solidFill>
            <a:schemeClr val="tx1"/>
          </a:solidFill>
          <a:latin typeface="+mn-lt"/>
        </a:defRPr>
      </a:lvl4pPr>
      <a:lvl5pPr marL="2057400" indent="-228600" algn="l" rtl="0" eaLnBrk="0" fontAlgn="base" hangingPunct="0">
        <a:lnSpc>
          <a:spcPct val="95000"/>
        </a:lnSpc>
        <a:spcBef>
          <a:spcPct val="25000"/>
        </a:spcBef>
        <a:spcAft>
          <a:spcPct val="25000"/>
        </a:spcAft>
        <a:buFont typeface="Arial" charset="0"/>
        <a:buChar char="»"/>
        <a:defRPr sz="2000">
          <a:solidFill>
            <a:schemeClr val="tx1"/>
          </a:solidFill>
          <a:latin typeface="+mn-lt"/>
        </a:defRPr>
      </a:lvl5pPr>
      <a:lvl6pPr marL="2514600" indent="-228600" algn="l" rtl="0" fontAlgn="base">
        <a:lnSpc>
          <a:spcPct val="95000"/>
        </a:lnSpc>
        <a:spcBef>
          <a:spcPct val="25000"/>
        </a:spcBef>
        <a:spcAft>
          <a:spcPct val="25000"/>
        </a:spcAft>
        <a:buFont typeface="Arial" charset="0"/>
        <a:buChar char="»"/>
        <a:defRPr sz="2000">
          <a:solidFill>
            <a:schemeClr val="tx1"/>
          </a:solidFill>
          <a:latin typeface="+mn-lt"/>
        </a:defRPr>
      </a:lvl6pPr>
      <a:lvl7pPr marL="2971800" indent="-228600" algn="l" rtl="0" fontAlgn="base">
        <a:lnSpc>
          <a:spcPct val="95000"/>
        </a:lnSpc>
        <a:spcBef>
          <a:spcPct val="25000"/>
        </a:spcBef>
        <a:spcAft>
          <a:spcPct val="25000"/>
        </a:spcAft>
        <a:buFont typeface="Arial" charset="0"/>
        <a:buChar char="»"/>
        <a:defRPr sz="2000">
          <a:solidFill>
            <a:schemeClr val="tx1"/>
          </a:solidFill>
          <a:latin typeface="+mn-lt"/>
        </a:defRPr>
      </a:lvl7pPr>
      <a:lvl8pPr marL="3429000" indent="-228600" algn="l" rtl="0" fontAlgn="base">
        <a:lnSpc>
          <a:spcPct val="95000"/>
        </a:lnSpc>
        <a:spcBef>
          <a:spcPct val="25000"/>
        </a:spcBef>
        <a:spcAft>
          <a:spcPct val="25000"/>
        </a:spcAft>
        <a:buFont typeface="Arial" charset="0"/>
        <a:buChar char="»"/>
        <a:defRPr sz="2000">
          <a:solidFill>
            <a:schemeClr val="tx1"/>
          </a:solidFill>
          <a:latin typeface="+mn-lt"/>
        </a:defRPr>
      </a:lvl8pPr>
      <a:lvl9pPr marL="3886200" indent="-228600" algn="l" rtl="0" fontAlgn="base">
        <a:lnSpc>
          <a:spcPct val="95000"/>
        </a:lnSpc>
        <a:spcBef>
          <a:spcPct val="25000"/>
        </a:spcBef>
        <a:spcAft>
          <a:spcPct val="2500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pic>
        <p:nvPicPr>
          <p:cNvPr id="5122" name="Picture 8" descr="NTIPPTbackgroundFeb09 beige color adjust"/>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0"/>
            <a:ext cx="9144000" cy="677863"/>
          </a:xfrm>
          <a:prstGeom prst="rect">
            <a:avLst/>
          </a:prstGeom>
          <a:noFill/>
          <a:ln w="9525">
            <a:noFill/>
            <a:miter lim="800000"/>
            <a:headEnd/>
            <a:tailEnd/>
          </a:ln>
        </p:spPr>
      </p:pic>
      <p:sp>
        <p:nvSpPr>
          <p:cNvPr id="5123" name="Rectangle 2"/>
          <p:cNvSpPr>
            <a:spLocks noGrp="1" noChangeArrowheads="1"/>
          </p:cNvSpPr>
          <p:nvPr>
            <p:ph type="title"/>
          </p:nvPr>
        </p:nvSpPr>
        <p:spPr bwMode="auto">
          <a:xfrm>
            <a:off x="457200" y="808038"/>
            <a:ext cx="8229600" cy="822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5125" name="Picture 9" descr="NTI Logo w Tag L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
        <p:nvSpPr>
          <p:cNvPr id="185355" name="Line 11"/>
          <p:cNvSpPr>
            <a:spLocks noChangeShapeType="1"/>
          </p:cNvSpPr>
          <p:nvPr userDrawn="1"/>
        </p:nvSpPr>
        <p:spPr bwMode="auto">
          <a:xfrm>
            <a:off x="457200" y="1554163"/>
            <a:ext cx="8229600" cy="0"/>
          </a:xfrm>
          <a:prstGeom prst="line">
            <a:avLst/>
          </a:prstGeom>
          <a:noFill/>
          <a:ln w="12700">
            <a:solidFill>
              <a:srgbClr val="A38769"/>
            </a:solidFill>
            <a:round/>
            <a:headEnd/>
            <a:tailEnd/>
          </a:ln>
          <a:effectLst/>
        </p:spPr>
        <p:txBody>
          <a:bodyPr/>
          <a:lstStyle/>
          <a:p>
            <a:pPr>
              <a:defRPr/>
            </a:pPr>
            <a:endParaRPr lang="en-US"/>
          </a:p>
        </p:txBody>
      </p:sp>
      <p:pic>
        <p:nvPicPr>
          <p:cNvPr id="5127" name="Picture 15" descr="FTA Letters Paisley Wheel blue"/>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878763" y="6378575"/>
            <a:ext cx="1028700" cy="468313"/>
          </a:xfrm>
          <a:prstGeom prst="rect">
            <a:avLst/>
          </a:prstGeom>
          <a:noFill/>
          <a:ln w="9525">
            <a:noFill/>
            <a:miter lim="800000"/>
            <a:headEnd/>
            <a:tailEnd/>
          </a:ln>
        </p:spPr>
      </p:pic>
      <p:sp>
        <p:nvSpPr>
          <p:cNvPr id="9" name="Text Box 17"/>
          <p:cNvSpPr txBox="1">
            <a:spLocks noChangeArrowheads="1"/>
          </p:cNvSpPr>
          <p:nvPr userDrawn="1"/>
        </p:nvSpPr>
        <p:spPr bwMode="auto">
          <a:xfrm>
            <a:off x="5193571" y="124152"/>
            <a:ext cx="3549330" cy="523220"/>
          </a:xfrm>
          <a:prstGeom prst="rect">
            <a:avLst/>
          </a:prstGeom>
          <a:noFill/>
          <a:ln w="9525">
            <a:noFill/>
            <a:miter lim="800000"/>
            <a:headEnd/>
            <a:tailEnd/>
          </a:ln>
          <a:effectLst/>
        </p:spPr>
        <p:txBody>
          <a:bodyPr wrap="square">
            <a:spAutoFit/>
          </a:bodyPr>
          <a:lstStyle/>
          <a:p>
            <a:pPr marL="0" marR="0" lvl="0" indent="0" algn="r" defTabSz="914400" rtl="0" eaLnBrk="1" fontAlgn="base" latinLnBrk="0" hangingPunct="1">
              <a:lnSpc>
                <a:spcPct val="100000"/>
              </a:lnSpc>
              <a:spcBef>
                <a:spcPts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ahoma" pitchFamily="34" charset="0"/>
                <a:ea typeface="+mn-ea"/>
                <a:cs typeface="+mn-cs"/>
              </a:rPr>
              <a:t>Ridership Forecasting with STOPS</a:t>
            </a:r>
          </a:p>
          <a:p>
            <a:pPr marL="0" marR="0" lvl="0" indent="0" algn="r" defTabSz="914400" rtl="0" eaLnBrk="1" fontAlgn="base" latinLnBrk="0" hangingPunct="1">
              <a:lnSpc>
                <a:spcPct val="100000"/>
              </a:lnSpc>
              <a:spcBef>
                <a:spcPts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Tahoma" pitchFamily="34" charset="0"/>
                <a:ea typeface="+mn-ea"/>
                <a:cs typeface="+mn-cs"/>
              </a:rPr>
              <a:t> for Transit Project Planning</a:t>
            </a:r>
          </a:p>
        </p:txBody>
      </p:sp>
      <p:sp>
        <p:nvSpPr>
          <p:cNvPr id="11"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pPr>
                <a:defRPr/>
              </a:pPr>
              <a:t>‹#›</a:t>
            </a:fld>
            <a:endParaRPr lang="en-US" dirty="0"/>
          </a:p>
        </p:txBody>
      </p:sp>
    </p:spTree>
    <p:custDataLst>
      <p:tags r:id="rId7"/>
    </p:custDataLst>
  </p:cSld>
  <p:clrMap bg1="lt1" tx1="dk1" bg2="lt2" tx2="dk2" accent1="accent1" accent2="accent2" accent3="accent3" accent4="accent4" accent5="accent5" accent6="accent6" hlink="hlink" folHlink="folHlink"/>
  <p:sldLayoutIdLst>
    <p:sldLayoutId id="2147484028" r:id="rId1"/>
    <p:sldLayoutId id="2147484030" r:id="rId2"/>
    <p:sldLayoutId id="2147484031" r:id="rId3"/>
    <p:sldLayoutId id="2147484032" r:id="rId4"/>
    <p:sldLayoutId id="2147484033" r:id="rId5"/>
  </p:sldLayoutIdLst>
  <p:hf sldNum="0"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0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7500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SzPct val="60000"/>
        <a:buChar char="o"/>
        <a:defRPr sz="2000">
          <a:solidFill>
            <a:schemeClr val="tx1"/>
          </a:solidFill>
          <a:latin typeface="+mn-lt"/>
        </a:defRPr>
      </a:lvl5pPr>
      <a:lvl6pPr marL="2514600" indent="-228600" algn="l" rtl="0" fontAlgn="base">
        <a:spcBef>
          <a:spcPct val="20000"/>
        </a:spcBef>
        <a:spcAft>
          <a:spcPct val="0"/>
        </a:spcAft>
        <a:buSzPct val="60000"/>
        <a:buChar char="o"/>
        <a:defRPr sz="2000">
          <a:solidFill>
            <a:schemeClr val="tx1"/>
          </a:solidFill>
          <a:latin typeface="+mn-lt"/>
        </a:defRPr>
      </a:lvl6pPr>
      <a:lvl7pPr marL="2971800" indent="-228600" algn="l" rtl="0" fontAlgn="base">
        <a:spcBef>
          <a:spcPct val="20000"/>
        </a:spcBef>
        <a:spcAft>
          <a:spcPct val="0"/>
        </a:spcAft>
        <a:buSzPct val="60000"/>
        <a:buChar char="o"/>
        <a:defRPr sz="2000">
          <a:solidFill>
            <a:schemeClr val="tx1"/>
          </a:solidFill>
          <a:latin typeface="+mn-lt"/>
        </a:defRPr>
      </a:lvl7pPr>
      <a:lvl8pPr marL="3429000" indent="-228600" algn="l" rtl="0" fontAlgn="base">
        <a:spcBef>
          <a:spcPct val="20000"/>
        </a:spcBef>
        <a:spcAft>
          <a:spcPct val="0"/>
        </a:spcAft>
        <a:buSzPct val="60000"/>
        <a:buChar char="o"/>
        <a:defRPr sz="2000">
          <a:solidFill>
            <a:schemeClr val="tx1"/>
          </a:solidFill>
          <a:latin typeface="+mn-lt"/>
        </a:defRPr>
      </a:lvl8pPr>
      <a:lvl9pPr marL="3886200" indent="-228600" algn="l" rtl="0" fontAlgn="base">
        <a:spcBef>
          <a:spcPct val="20000"/>
        </a:spcBef>
        <a:spcAft>
          <a:spcPct val="0"/>
        </a:spcAft>
        <a:buSzPct val="60000"/>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j-lt"/>
              </a:defRPr>
            </a:lvl1pPr>
          </a:lstStyle>
          <a:p>
            <a:pPr>
              <a:defRPr/>
            </a:pPr>
            <a:fld id="{D773CB13-116D-4F14-BE22-B800711C42FA}" type="slidenum">
              <a:rPr lang="en-US" smtClean="0"/>
              <a:pPr>
                <a:defRPr/>
              </a:pPr>
              <a:t>‹#›</a:t>
            </a:fld>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4039" r:id="rId1"/>
    <p:sldLayoutId id="2147484041" r:id="rId2"/>
    <p:sldLayoutId id="2147484043" r:id="rId3"/>
    <p:sldLayoutId id="2147484044" r:id="rId4"/>
    <p:sldLayoutId id="2147484077" r:id="rId5"/>
    <p:sldLayoutId id="2147484078" r:id="rId6"/>
    <p:sldLayoutId id="2147484079" r:id="rId7"/>
  </p:sldLayoutIdLst>
  <p:hf sldNum="0" hdr="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30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SzPct val="7500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SzPct val="60000"/>
        <a:buChar char="o"/>
        <a:defRPr sz="2000">
          <a:solidFill>
            <a:schemeClr val="tx1"/>
          </a:solidFill>
          <a:latin typeface="+mn-lt"/>
        </a:defRPr>
      </a:lvl5pPr>
      <a:lvl6pPr marL="2514600" indent="-228600" algn="l" rtl="0" fontAlgn="base">
        <a:spcBef>
          <a:spcPct val="20000"/>
        </a:spcBef>
        <a:spcAft>
          <a:spcPct val="0"/>
        </a:spcAft>
        <a:buSzPct val="60000"/>
        <a:buChar char="o"/>
        <a:defRPr sz="2000">
          <a:solidFill>
            <a:schemeClr val="tx1"/>
          </a:solidFill>
          <a:latin typeface="+mn-lt"/>
        </a:defRPr>
      </a:lvl6pPr>
      <a:lvl7pPr marL="2971800" indent="-228600" algn="l" rtl="0" fontAlgn="base">
        <a:spcBef>
          <a:spcPct val="20000"/>
        </a:spcBef>
        <a:spcAft>
          <a:spcPct val="0"/>
        </a:spcAft>
        <a:buSzPct val="60000"/>
        <a:buChar char="o"/>
        <a:defRPr sz="2000">
          <a:solidFill>
            <a:schemeClr val="tx1"/>
          </a:solidFill>
          <a:latin typeface="+mn-lt"/>
        </a:defRPr>
      </a:lvl7pPr>
      <a:lvl8pPr marL="3429000" indent="-228600" algn="l" rtl="0" fontAlgn="base">
        <a:spcBef>
          <a:spcPct val="20000"/>
        </a:spcBef>
        <a:spcAft>
          <a:spcPct val="0"/>
        </a:spcAft>
        <a:buSzPct val="60000"/>
        <a:buChar char="o"/>
        <a:defRPr sz="2000">
          <a:solidFill>
            <a:schemeClr val="tx1"/>
          </a:solidFill>
          <a:latin typeface="+mn-lt"/>
        </a:defRPr>
      </a:lvl8pPr>
      <a:lvl9pPr marL="3886200" indent="-228600" algn="l" rtl="0" fontAlgn="base">
        <a:spcBef>
          <a:spcPct val="20000"/>
        </a:spcBef>
        <a:spcAft>
          <a:spcPct val="0"/>
        </a:spcAft>
        <a:buSzPct val="60000"/>
        <a:buChar char="o"/>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146" name="Picture 16" descr="NTIPPTbackgroundFeb09 beige color adjust FINAL"/>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22225" y="-9525"/>
            <a:ext cx="9250363" cy="6950075"/>
          </a:xfrm>
          <a:prstGeom prst="rect">
            <a:avLst/>
          </a:prstGeom>
          <a:noFill/>
          <a:ln w="9525">
            <a:noFill/>
            <a:miter lim="800000"/>
            <a:headEnd/>
            <a:tailEnd/>
          </a:ln>
        </p:spPr>
      </p:pic>
      <p:sp>
        <p:nvSpPr>
          <p:cNvPr id="614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152" name="Picture 23" descr="FTA Letters Paisley Wheel blue"/>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672388" y="6303963"/>
            <a:ext cx="1325562" cy="604837"/>
          </a:xfrm>
          <a:prstGeom prst="rect">
            <a:avLst/>
          </a:prstGeom>
          <a:noFill/>
          <a:ln w="9525">
            <a:noFill/>
            <a:miter lim="800000"/>
            <a:headEnd/>
            <a:tailEnd/>
          </a:ln>
        </p:spPr>
      </p:pic>
      <p:pic>
        <p:nvPicPr>
          <p:cNvPr id="6153" name="Picture 9" descr="NTI Logo w Tag L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Tree>
    <p:custDataLst>
      <p:tags r:id="rId7"/>
    </p:custDataLst>
  </p:cSld>
  <p:clrMap bg1="lt1" tx1="dk1" bg2="lt2" tx2="dk2" accent1="accent1" accent2="accent2" accent3="accent3" accent4="accent4" accent5="accent5" accent6="accent6" hlink="hlink" folHlink="folHlink"/>
  <p:sldLayoutIdLst>
    <p:sldLayoutId id="2147484049" r:id="rId1"/>
    <p:sldLayoutId id="2147484056" r:id="rId2"/>
    <p:sldLayoutId id="2147484055" r:id="rId3"/>
    <p:sldLayoutId id="2147484059" r:id="rId4"/>
    <p:sldLayoutId id="2147484062" r:id="rId5"/>
  </p:sldLayoutIdLst>
  <p:hf sldNum="0"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pic>
        <p:nvPicPr>
          <p:cNvPr id="3074" name="Picture 2" descr="NTIPPTbackgroundFeb09 beige color adjust"/>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9144000" cy="677863"/>
          </a:xfrm>
          <a:prstGeom prst="rect">
            <a:avLst/>
          </a:prstGeom>
          <a:noFill/>
          <a:ln w="9525">
            <a:noFill/>
            <a:miter lim="800000"/>
            <a:headEnd/>
            <a:tailEnd/>
          </a:ln>
        </p:spPr>
      </p:pic>
      <p:sp>
        <p:nvSpPr>
          <p:cNvPr id="3075" name="Rectangle 2"/>
          <p:cNvSpPr>
            <a:spLocks noGrp="1" noChangeArrowheads="1"/>
          </p:cNvSpPr>
          <p:nvPr>
            <p:ph type="title"/>
          </p:nvPr>
        </p:nvSpPr>
        <p:spPr bwMode="auto">
          <a:xfrm>
            <a:off x="457200" y="808038"/>
            <a:ext cx="8229600" cy="822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6" name="Rectangle 3"/>
          <p:cNvSpPr>
            <a:spLocks noGrp="1" noChangeArrowheads="1"/>
          </p:cNvSpPr>
          <p:nvPr>
            <p:ph type="body" idx="1"/>
          </p:nvPr>
        </p:nvSpPr>
        <p:spPr bwMode="auto">
          <a:xfrm>
            <a:off x="457200" y="1901825"/>
            <a:ext cx="8229600" cy="425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3078" name="Picture 9" descr="NTI Logo w Tag L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
        <p:nvSpPr>
          <p:cNvPr id="558091" name="Line 11"/>
          <p:cNvSpPr>
            <a:spLocks noChangeShapeType="1"/>
          </p:cNvSpPr>
          <p:nvPr userDrawn="1"/>
        </p:nvSpPr>
        <p:spPr bwMode="auto">
          <a:xfrm>
            <a:off x="457200" y="1554163"/>
            <a:ext cx="8229600" cy="0"/>
          </a:xfrm>
          <a:prstGeom prst="line">
            <a:avLst/>
          </a:prstGeom>
          <a:noFill/>
          <a:ln w="12700">
            <a:solidFill>
              <a:srgbClr val="A38769"/>
            </a:solidFill>
            <a:round/>
            <a:headEnd/>
            <a:tailEnd/>
          </a:ln>
          <a:effectLst/>
        </p:spPr>
        <p:txBody>
          <a:bodyPr/>
          <a:lstStyle/>
          <a:p>
            <a:pPr>
              <a:defRPr/>
            </a:pPr>
            <a:endParaRPr lang="en-US">
              <a:solidFill>
                <a:srgbClr val="000000"/>
              </a:solidFill>
            </a:endParaRPr>
          </a:p>
        </p:txBody>
      </p:sp>
      <p:pic>
        <p:nvPicPr>
          <p:cNvPr id="3080" name="Picture 15" descr="FTA Letters Paisley Wheel blu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878763" y="6378575"/>
            <a:ext cx="1028700" cy="468313"/>
          </a:xfrm>
          <a:prstGeom prst="rect">
            <a:avLst/>
          </a:prstGeom>
          <a:noFill/>
          <a:ln w="9525">
            <a:noFill/>
            <a:miter lim="800000"/>
            <a:headEnd/>
            <a:tailEnd/>
          </a:ln>
        </p:spPr>
      </p:pic>
      <p:sp>
        <p:nvSpPr>
          <p:cNvPr id="9"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
        <p:nvSpPr>
          <p:cNvPr id="11" name="Text Box 17"/>
          <p:cNvSpPr txBox="1">
            <a:spLocks noChangeArrowheads="1"/>
          </p:cNvSpPr>
          <p:nvPr userDrawn="1"/>
        </p:nvSpPr>
        <p:spPr bwMode="auto">
          <a:xfrm>
            <a:off x="5180987" y="151293"/>
            <a:ext cx="3545135" cy="523220"/>
          </a:xfrm>
          <a:prstGeom prst="rect">
            <a:avLst/>
          </a:prstGeom>
          <a:noFill/>
          <a:ln w="9525">
            <a:noFill/>
            <a:miter lim="800000"/>
            <a:headEnd/>
            <a:tailEnd/>
          </a:ln>
          <a:effectLst/>
        </p:spPr>
        <p:txBody>
          <a:bodyPr wrap="square">
            <a:spAutoFit/>
          </a:bodyPr>
          <a:lstStyle/>
          <a:p>
            <a:pPr algn="r">
              <a:spcBef>
                <a:spcPts val="0"/>
              </a:spcBef>
              <a:defRPr/>
            </a:pPr>
            <a:r>
              <a:rPr lang="en-US" sz="1400" i="1" dirty="0">
                <a:solidFill>
                  <a:srgbClr val="000000"/>
                </a:solidFill>
                <a:latin typeface="Tahoma" pitchFamily="34" charset="0"/>
              </a:rPr>
              <a:t>Ridership Forecasting with STOPS</a:t>
            </a:r>
          </a:p>
          <a:p>
            <a:pPr algn="r">
              <a:spcBef>
                <a:spcPts val="0"/>
              </a:spcBef>
              <a:defRPr/>
            </a:pPr>
            <a:r>
              <a:rPr lang="en-US" sz="1400" i="1" dirty="0">
                <a:solidFill>
                  <a:srgbClr val="000000"/>
                </a:solidFill>
                <a:latin typeface="Tahoma" pitchFamily="34" charset="0"/>
              </a:rPr>
              <a:t> for Transit Project Planning</a:t>
            </a:r>
          </a:p>
        </p:txBody>
      </p:sp>
    </p:spTree>
    <p:custDataLst>
      <p:tags r:id="rId8"/>
    </p:custDataLst>
    <p:extLst>
      <p:ext uri="{BB962C8B-B14F-4D97-AF65-F5344CB8AC3E}">
        <p14:creationId xmlns:p14="http://schemas.microsoft.com/office/powerpoint/2010/main" val="3050471114"/>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Lst>
  <p:hf sldNum="0"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0" indent="0" algn="l" rtl="0" eaLnBrk="0" fontAlgn="base" hangingPunct="0">
        <a:lnSpc>
          <a:spcPct val="95000"/>
        </a:lnSpc>
        <a:spcBef>
          <a:spcPct val="25000"/>
        </a:spcBef>
        <a:spcAft>
          <a:spcPct val="25000"/>
        </a:spcAft>
        <a:defRPr sz="2600">
          <a:solidFill>
            <a:schemeClr val="tx1"/>
          </a:solidFill>
          <a:latin typeface="+mn-lt"/>
          <a:ea typeface="+mn-ea"/>
          <a:cs typeface="+mn-cs"/>
        </a:defRPr>
      </a:lvl1pPr>
      <a:lvl2pPr marL="803275" indent="-338138" algn="l" rtl="0" eaLnBrk="0" fontAlgn="base" hangingPunct="0">
        <a:lnSpc>
          <a:spcPct val="95000"/>
        </a:lnSpc>
        <a:spcBef>
          <a:spcPts val="840"/>
        </a:spcBef>
        <a:spcAft>
          <a:spcPts val="840"/>
        </a:spcAft>
        <a:buChar char="•"/>
        <a:defRPr sz="2400">
          <a:solidFill>
            <a:schemeClr val="tx1"/>
          </a:solidFill>
          <a:latin typeface="+mn-lt"/>
        </a:defRPr>
      </a:lvl2pPr>
      <a:lvl3pPr marL="1262063" indent="-347663" algn="l" rtl="0" eaLnBrk="0" fontAlgn="base" hangingPunct="0">
        <a:lnSpc>
          <a:spcPct val="95000"/>
        </a:lnSpc>
        <a:spcBef>
          <a:spcPts val="840"/>
        </a:spcBef>
        <a:spcAft>
          <a:spcPts val="840"/>
        </a:spcAft>
        <a:buSzPct val="85000"/>
        <a:buFont typeface="Wingdings" pitchFamily="2" charset="2"/>
        <a:buChar char="Ø"/>
        <a:defRPr sz="2200">
          <a:solidFill>
            <a:schemeClr val="tx1"/>
          </a:solidFill>
          <a:latin typeface="+mn-lt"/>
        </a:defRPr>
      </a:lvl3pPr>
      <a:lvl4pPr marL="1654175" indent="-282575" algn="l" rtl="0" eaLnBrk="0" fontAlgn="base" hangingPunct="0">
        <a:lnSpc>
          <a:spcPct val="95000"/>
        </a:lnSpc>
        <a:spcBef>
          <a:spcPct val="25000"/>
        </a:spcBef>
        <a:spcAft>
          <a:spcPct val="25000"/>
        </a:spcAft>
        <a:buSzPct val="100000"/>
        <a:buChar char="•"/>
        <a:defRPr sz="2000">
          <a:solidFill>
            <a:schemeClr val="tx1"/>
          </a:solidFill>
          <a:latin typeface="+mn-lt"/>
        </a:defRPr>
      </a:lvl4pPr>
      <a:lvl5pPr marL="2057400" indent="-228600" algn="l" rtl="0" eaLnBrk="0" fontAlgn="base" hangingPunct="0">
        <a:lnSpc>
          <a:spcPct val="95000"/>
        </a:lnSpc>
        <a:spcBef>
          <a:spcPct val="25000"/>
        </a:spcBef>
        <a:spcAft>
          <a:spcPct val="25000"/>
        </a:spcAft>
        <a:buFont typeface="Arial" charset="0"/>
        <a:buChar char="»"/>
        <a:defRPr sz="2000">
          <a:solidFill>
            <a:schemeClr val="tx1"/>
          </a:solidFill>
          <a:latin typeface="+mn-lt"/>
        </a:defRPr>
      </a:lvl5pPr>
      <a:lvl6pPr marL="2514600" indent="-228600" algn="l" rtl="0" fontAlgn="base">
        <a:lnSpc>
          <a:spcPct val="95000"/>
        </a:lnSpc>
        <a:spcBef>
          <a:spcPct val="25000"/>
        </a:spcBef>
        <a:spcAft>
          <a:spcPct val="25000"/>
        </a:spcAft>
        <a:buFont typeface="Arial" charset="0"/>
        <a:buChar char="»"/>
        <a:defRPr sz="2000">
          <a:solidFill>
            <a:schemeClr val="tx1"/>
          </a:solidFill>
          <a:latin typeface="+mn-lt"/>
        </a:defRPr>
      </a:lvl6pPr>
      <a:lvl7pPr marL="2971800" indent="-228600" algn="l" rtl="0" fontAlgn="base">
        <a:lnSpc>
          <a:spcPct val="95000"/>
        </a:lnSpc>
        <a:spcBef>
          <a:spcPct val="25000"/>
        </a:spcBef>
        <a:spcAft>
          <a:spcPct val="25000"/>
        </a:spcAft>
        <a:buFont typeface="Arial" charset="0"/>
        <a:buChar char="»"/>
        <a:defRPr sz="2000">
          <a:solidFill>
            <a:schemeClr val="tx1"/>
          </a:solidFill>
          <a:latin typeface="+mn-lt"/>
        </a:defRPr>
      </a:lvl7pPr>
      <a:lvl8pPr marL="3429000" indent="-228600" algn="l" rtl="0" fontAlgn="base">
        <a:lnSpc>
          <a:spcPct val="95000"/>
        </a:lnSpc>
        <a:spcBef>
          <a:spcPct val="25000"/>
        </a:spcBef>
        <a:spcAft>
          <a:spcPct val="25000"/>
        </a:spcAft>
        <a:buFont typeface="Arial" charset="0"/>
        <a:buChar char="»"/>
        <a:defRPr sz="2000">
          <a:solidFill>
            <a:schemeClr val="tx1"/>
          </a:solidFill>
          <a:latin typeface="+mn-lt"/>
        </a:defRPr>
      </a:lvl8pPr>
      <a:lvl9pPr marL="3886200" indent="-228600" algn="l" rtl="0" fontAlgn="base">
        <a:lnSpc>
          <a:spcPct val="95000"/>
        </a:lnSpc>
        <a:spcBef>
          <a:spcPct val="25000"/>
        </a:spcBef>
        <a:spcAft>
          <a:spcPct val="2500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White">
      <p:bgPr>
        <a:solidFill>
          <a:srgbClr val="E9E0C9"/>
        </a:solidFill>
        <a:effectLst/>
      </p:bgPr>
    </p:bg>
    <p:spTree>
      <p:nvGrpSpPr>
        <p:cNvPr id="1" name=""/>
        <p:cNvGrpSpPr/>
        <p:nvPr/>
      </p:nvGrpSpPr>
      <p:grpSpPr>
        <a:xfrm>
          <a:off x="0" y="0"/>
          <a:ext cx="0" cy="0"/>
          <a:chOff x="0" y="0"/>
          <a:chExt cx="0" cy="0"/>
        </a:xfrm>
      </p:grpSpPr>
      <p:pic>
        <p:nvPicPr>
          <p:cNvPr id="3074" name="Picture 2" descr="NTIPPTbackgroundFeb09 beige color adjust"/>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9144000" cy="677863"/>
          </a:xfrm>
          <a:prstGeom prst="rect">
            <a:avLst/>
          </a:prstGeom>
          <a:noFill/>
          <a:ln w="9525">
            <a:noFill/>
            <a:miter lim="800000"/>
            <a:headEnd/>
            <a:tailEnd/>
          </a:ln>
        </p:spPr>
      </p:pic>
      <p:sp>
        <p:nvSpPr>
          <p:cNvPr id="3075" name="Rectangle 2"/>
          <p:cNvSpPr>
            <a:spLocks noGrp="1" noChangeArrowheads="1"/>
          </p:cNvSpPr>
          <p:nvPr>
            <p:ph type="title"/>
          </p:nvPr>
        </p:nvSpPr>
        <p:spPr bwMode="auto">
          <a:xfrm>
            <a:off x="457200" y="808038"/>
            <a:ext cx="8229600" cy="822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6" name="Rectangle 3"/>
          <p:cNvSpPr>
            <a:spLocks noGrp="1" noChangeArrowheads="1"/>
          </p:cNvSpPr>
          <p:nvPr>
            <p:ph type="body" idx="1"/>
          </p:nvPr>
        </p:nvSpPr>
        <p:spPr bwMode="auto">
          <a:xfrm>
            <a:off x="457200" y="1901825"/>
            <a:ext cx="8229600" cy="4259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078" name="Picture 9" descr="NTI Logo w Tag L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r="-1083"/>
          <a:stretch>
            <a:fillRect/>
          </a:stretch>
        </p:blipFill>
        <p:spPr bwMode="auto">
          <a:xfrm>
            <a:off x="244475" y="171450"/>
            <a:ext cx="1549400" cy="428625"/>
          </a:xfrm>
          <a:prstGeom prst="rect">
            <a:avLst/>
          </a:prstGeom>
          <a:noFill/>
          <a:ln w="9525">
            <a:noFill/>
            <a:miter lim="800000"/>
            <a:headEnd/>
            <a:tailEnd/>
          </a:ln>
        </p:spPr>
      </p:pic>
      <p:sp>
        <p:nvSpPr>
          <p:cNvPr id="558091" name="Line 11"/>
          <p:cNvSpPr>
            <a:spLocks noChangeShapeType="1"/>
          </p:cNvSpPr>
          <p:nvPr userDrawn="1"/>
        </p:nvSpPr>
        <p:spPr bwMode="auto">
          <a:xfrm>
            <a:off x="457200" y="1554163"/>
            <a:ext cx="8229600" cy="0"/>
          </a:xfrm>
          <a:prstGeom prst="line">
            <a:avLst/>
          </a:prstGeom>
          <a:noFill/>
          <a:ln w="12700">
            <a:solidFill>
              <a:srgbClr val="A38769"/>
            </a:solidFill>
            <a:round/>
            <a:headEnd/>
            <a:tailEnd/>
          </a:ln>
          <a:effectLst/>
        </p:spPr>
        <p:txBody>
          <a:bodyPr/>
          <a:lstStyle/>
          <a:p>
            <a:pPr>
              <a:defRPr/>
            </a:pPr>
            <a:endParaRPr lang="en-US">
              <a:solidFill>
                <a:srgbClr val="000000"/>
              </a:solidFill>
            </a:endParaRPr>
          </a:p>
        </p:txBody>
      </p:sp>
      <p:pic>
        <p:nvPicPr>
          <p:cNvPr id="3080" name="Picture 15" descr="FTA Letters Paisley Wheel blu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878763" y="6378575"/>
            <a:ext cx="1028700" cy="468313"/>
          </a:xfrm>
          <a:prstGeom prst="rect">
            <a:avLst/>
          </a:prstGeom>
          <a:noFill/>
          <a:ln w="9525">
            <a:noFill/>
            <a:miter lim="800000"/>
            <a:headEnd/>
            <a:tailEnd/>
          </a:ln>
        </p:spPr>
      </p:pic>
      <p:sp>
        <p:nvSpPr>
          <p:cNvPr id="9" name="Slide Number Placeholder 5"/>
          <p:cNvSpPr>
            <a:spLocks noGrp="1"/>
          </p:cNvSpPr>
          <p:nvPr>
            <p:ph type="sldNum" sz="quarter" idx="4"/>
          </p:nvPr>
        </p:nvSpPr>
        <p:spPr>
          <a:xfrm>
            <a:off x="0" y="6481763"/>
            <a:ext cx="638629" cy="365125"/>
          </a:xfrm>
          <a:prstGeom prst="rect">
            <a:avLst/>
          </a:prstGeom>
        </p:spPr>
        <p:txBody>
          <a:bodyPr/>
          <a:lstStyle>
            <a:lvl1pPr>
              <a:defRPr sz="1400">
                <a:latin typeface="+mn-lt"/>
              </a:defRPr>
            </a:lvl1pPr>
          </a:lstStyle>
          <a:p>
            <a:pPr>
              <a:defRPr/>
            </a:pPr>
            <a:fld id="{D773CB13-116D-4F14-BE22-B800711C42FA}" type="slidenum">
              <a:rPr lang="en-US" smtClean="0">
                <a:solidFill>
                  <a:srgbClr val="000000"/>
                </a:solidFill>
              </a:rPr>
              <a:pPr>
                <a:defRPr/>
              </a:pPr>
              <a:t>‹#›</a:t>
            </a:fld>
            <a:endParaRPr lang="en-US" dirty="0">
              <a:solidFill>
                <a:srgbClr val="000000"/>
              </a:solidFill>
            </a:endParaRPr>
          </a:p>
        </p:txBody>
      </p:sp>
      <p:sp>
        <p:nvSpPr>
          <p:cNvPr id="11" name="Text Box 17"/>
          <p:cNvSpPr txBox="1">
            <a:spLocks noChangeArrowheads="1"/>
          </p:cNvSpPr>
          <p:nvPr userDrawn="1"/>
        </p:nvSpPr>
        <p:spPr bwMode="auto">
          <a:xfrm>
            <a:off x="5180987" y="151293"/>
            <a:ext cx="3545135" cy="523220"/>
          </a:xfrm>
          <a:prstGeom prst="rect">
            <a:avLst/>
          </a:prstGeom>
          <a:noFill/>
          <a:ln w="9525">
            <a:noFill/>
            <a:miter lim="800000"/>
            <a:headEnd/>
            <a:tailEnd/>
          </a:ln>
          <a:effectLst/>
        </p:spPr>
        <p:txBody>
          <a:bodyPr wrap="square">
            <a:spAutoFit/>
          </a:bodyPr>
          <a:lstStyle/>
          <a:p>
            <a:pPr algn="r">
              <a:spcBef>
                <a:spcPts val="0"/>
              </a:spcBef>
              <a:defRPr/>
            </a:pPr>
            <a:r>
              <a:rPr lang="en-US" sz="1400" i="1" dirty="0">
                <a:solidFill>
                  <a:srgbClr val="000000"/>
                </a:solidFill>
                <a:latin typeface="Tahoma" pitchFamily="34" charset="0"/>
              </a:rPr>
              <a:t>Ridership Forecasting with STOPS</a:t>
            </a:r>
          </a:p>
          <a:p>
            <a:pPr algn="r">
              <a:spcBef>
                <a:spcPts val="0"/>
              </a:spcBef>
              <a:defRPr/>
            </a:pPr>
            <a:r>
              <a:rPr lang="en-US" sz="1400" i="1" dirty="0">
                <a:solidFill>
                  <a:srgbClr val="000000"/>
                </a:solidFill>
                <a:latin typeface="Tahoma" pitchFamily="34" charset="0"/>
              </a:rPr>
              <a:t> for Transit Project Planning</a:t>
            </a:r>
          </a:p>
        </p:txBody>
      </p:sp>
    </p:spTree>
    <p:custDataLst>
      <p:tags r:id="rId8"/>
    </p:custDataLst>
    <p:extLst>
      <p:ext uri="{BB962C8B-B14F-4D97-AF65-F5344CB8AC3E}">
        <p14:creationId xmlns:p14="http://schemas.microsoft.com/office/powerpoint/2010/main" val="1641201278"/>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Lst>
  <p:hf sldNum="0"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0" indent="0" algn="l" rtl="0" eaLnBrk="0" fontAlgn="base" hangingPunct="0">
        <a:lnSpc>
          <a:spcPct val="95000"/>
        </a:lnSpc>
        <a:spcBef>
          <a:spcPct val="25000"/>
        </a:spcBef>
        <a:spcAft>
          <a:spcPct val="25000"/>
        </a:spcAft>
        <a:defRPr sz="2800">
          <a:solidFill>
            <a:schemeClr val="tx1"/>
          </a:solidFill>
          <a:latin typeface="+mn-lt"/>
          <a:ea typeface="+mn-ea"/>
          <a:cs typeface="+mn-cs"/>
        </a:defRPr>
      </a:lvl1pPr>
      <a:lvl2pPr marL="803275" indent="-338138" algn="l" rtl="0" eaLnBrk="0" fontAlgn="base" hangingPunct="0">
        <a:lnSpc>
          <a:spcPct val="95000"/>
        </a:lnSpc>
        <a:spcBef>
          <a:spcPts val="840"/>
        </a:spcBef>
        <a:spcAft>
          <a:spcPts val="840"/>
        </a:spcAft>
        <a:buChar char="•"/>
        <a:defRPr sz="2600">
          <a:solidFill>
            <a:schemeClr val="tx1"/>
          </a:solidFill>
          <a:latin typeface="+mn-lt"/>
        </a:defRPr>
      </a:lvl2pPr>
      <a:lvl3pPr marL="1262063" indent="-347663" algn="l" rtl="0" eaLnBrk="0" fontAlgn="base" hangingPunct="0">
        <a:lnSpc>
          <a:spcPct val="95000"/>
        </a:lnSpc>
        <a:spcBef>
          <a:spcPts val="840"/>
        </a:spcBef>
        <a:spcAft>
          <a:spcPts val="840"/>
        </a:spcAft>
        <a:buSzPct val="85000"/>
        <a:buFont typeface="Wingdings" pitchFamily="2" charset="2"/>
        <a:buChar char="Ø"/>
        <a:defRPr sz="2400">
          <a:solidFill>
            <a:schemeClr val="tx1"/>
          </a:solidFill>
          <a:latin typeface="+mn-lt"/>
        </a:defRPr>
      </a:lvl3pPr>
      <a:lvl4pPr marL="1654175" indent="-282575" algn="l" rtl="0" eaLnBrk="0" fontAlgn="base" hangingPunct="0">
        <a:lnSpc>
          <a:spcPct val="95000"/>
        </a:lnSpc>
        <a:spcBef>
          <a:spcPct val="25000"/>
        </a:spcBef>
        <a:spcAft>
          <a:spcPct val="25000"/>
        </a:spcAft>
        <a:buSzPct val="100000"/>
        <a:buChar char="•"/>
        <a:defRPr sz="2000">
          <a:solidFill>
            <a:schemeClr val="tx1"/>
          </a:solidFill>
          <a:latin typeface="+mn-lt"/>
        </a:defRPr>
      </a:lvl4pPr>
      <a:lvl5pPr marL="2057400" indent="-228600" algn="l" rtl="0" eaLnBrk="0" fontAlgn="base" hangingPunct="0">
        <a:lnSpc>
          <a:spcPct val="95000"/>
        </a:lnSpc>
        <a:spcBef>
          <a:spcPct val="25000"/>
        </a:spcBef>
        <a:spcAft>
          <a:spcPct val="25000"/>
        </a:spcAft>
        <a:buFont typeface="Arial" charset="0"/>
        <a:buChar char="»"/>
        <a:defRPr sz="2000">
          <a:solidFill>
            <a:schemeClr val="tx1"/>
          </a:solidFill>
          <a:latin typeface="+mn-lt"/>
        </a:defRPr>
      </a:lvl5pPr>
      <a:lvl6pPr marL="2514600" indent="-228600" algn="l" rtl="0" fontAlgn="base">
        <a:lnSpc>
          <a:spcPct val="95000"/>
        </a:lnSpc>
        <a:spcBef>
          <a:spcPct val="25000"/>
        </a:spcBef>
        <a:spcAft>
          <a:spcPct val="25000"/>
        </a:spcAft>
        <a:buFont typeface="Arial" charset="0"/>
        <a:buChar char="»"/>
        <a:defRPr sz="2000">
          <a:solidFill>
            <a:schemeClr val="tx1"/>
          </a:solidFill>
          <a:latin typeface="+mn-lt"/>
        </a:defRPr>
      </a:lvl6pPr>
      <a:lvl7pPr marL="2971800" indent="-228600" algn="l" rtl="0" fontAlgn="base">
        <a:lnSpc>
          <a:spcPct val="95000"/>
        </a:lnSpc>
        <a:spcBef>
          <a:spcPct val="25000"/>
        </a:spcBef>
        <a:spcAft>
          <a:spcPct val="25000"/>
        </a:spcAft>
        <a:buFont typeface="Arial" charset="0"/>
        <a:buChar char="»"/>
        <a:defRPr sz="2000">
          <a:solidFill>
            <a:schemeClr val="tx1"/>
          </a:solidFill>
          <a:latin typeface="+mn-lt"/>
        </a:defRPr>
      </a:lvl7pPr>
      <a:lvl8pPr marL="3429000" indent="-228600" algn="l" rtl="0" fontAlgn="base">
        <a:lnSpc>
          <a:spcPct val="95000"/>
        </a:lnSpc>
        <a:spcBef>
          <a:spcPct val="25000"/>
        </a:spcBef>
        <a:spcAft>
          <a:spcPct val="25000"/>
        </a:spcAft>
        <a:buFont typeface="Arial" charset="0"/>
        <a:buChar char="»"/>
        <a:defRPr sz="2000">
          <a:solidFill>
            <a:schemeClr val="tx1"/>
          </a:solidFill>
          <a:latin typeface="+mn-lt"/>
        </a:defRPr>
      </a:lvl8pPr>
      <a:lvl9pPr marL="3886200" indent="-228600" algn="l" rtl="0" fontAlgn="base">
        <a:lnSpc>
          <a:spcPct val="95000"/>
        </a:lnSpc>
        <a:spcBef>
          <a:spcPct val="25000"/>
        </a:spcBef>
        <a:spcAft>
          <a:spcPct val="2500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6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6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7.xml"/><Relationship Id="rId1" Type="http://schemas.openxmlformats.org/officeDocument/2006/relationships/tags" Target="../tags/tag68.xml"/></Relationships>
</file>

<file path=ppt/slides/_rels/slide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xml"/><Relationship Id="rId1" Type="http://schemas.openxmlformats.org/officeDocument/2006/relationships/tags" Target="../tags/tag6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tags" Target="../tags/tag7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xml"/><Relationship Id="rId1" Type="http://schemas.openxmlformats.org/officeDocument/2006/relationships/tags" Target="../tags/tag7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7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ags" Target="../tags/tag7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1.xml"/><Relationship Id="rId1" Type="http://schemas.openxmlformats.org/officeDocument/2006/relationships/tags" Target="../tags/tag7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7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tags" Target="../tags/tag7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7.xml"/><Relationship Id="rId1" Type="http://schemas.openxmlformats.org/officeDocument/2006/relationships/tags" Target="../tags/tag7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7.xml"/><Relationship Id="rId1" Type="http://schemas.openxmlformats.org/officeDocument/2006/relationships/tags" Target="../tags/tag7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7.xml"/><Relationship Id="rId1" Type="http://schemas.openxmlformats.org/officeDocument/2006/relationships/tags" Target="../tags/tag8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7.xml"/><Relationship Id="rId1" Type="http://schemas.openxmlformats.org/officeDocument/2006/relationships/tags" Target="../tags/tag8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tags" Target="../tags/tag8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7.xml"/><Relationship Id="rId1" Type="http://schemas.openxmlformats.org/officeDocument/2006/relationships/tags" Target="../tags/tag83.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ags" Target="../tags/tag8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7.xml"/><Relationship Id="rId1" Type="http://schemas.openxmlformats.org/officeDocument/2006/relationships/tags" Target="../tags/tag8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1.xml"/><Relationship Id="rId1" Type="http://schemas.openxmlformats.org/officeDocument/2006/relationships/tags" Target="../tags/tag8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7.xml"/><Relationship Id="rId1" Type="http://schemas.openxmlformats.org/officeDocument/2006/relationships/tags" Target="../tags/tag8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7.xml"/><Relationship Id="rId1" Type="http://schemas.openxmlformats.org/officeDocument/2006/relationships/tags" Target="../tags/tag8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8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7.xml"/><Relationship Id="rId1" Type="http://schemas.openxmlformats.org/officeDocument/2006/relationships/tags" Target="../tags/tag9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9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tags" Target="../tags/tag9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7.xml"/><Relationship Id="rId1" Type="http://schemas.openxmlformats.org/officeDocument/2006/relationships/tags" Target="../tags/tag9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1.xml"/><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6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9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ags" Target="../tags/tag6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6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6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66.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67627"/>
            <a:ext cx="7772400" cy="2066795"/>
          </a:xfrm>
        </p:spPr>
        <p:txBody>
          <a:bodyPr/>
          <a:lstStyle/>
          <a:p>
            <a:pPr algn="ctr"/>
            <a:r>
              <a:rPr lang="en-US" sz="4400" dirty="0"/>
              <a:t>Ridership Forecasting </a:t>
            </a:r>
            <a:br>
              <a:rPr lang="en-US" sz="4400" dirty="0"/>
            </a:br>
            <a:r>
              <a:rPr lang="en-US" sz="4400" dirty="0"/>
              <a:t>with STOPS </a:t>
            </a:r>
            <a:br>
              <a:rPr lang="en-US" sz="4400" dirty="0"/>
            </a:br>
            <a:r>
              <a:rPr lang="en-US" sz="4400" dirty="0"/>
              <a:t>for Transit Project Planning</a:t>
            </a:r>
          </a:p>
        </p:txBody>
      </p:sp>
      <p:sp>
        <p:nvSpPr>
          <p:cNvPr id="5" name="TextBox 4">
            <a:extLst>
              <a:ext uri="{FF2B5EF4-FFF2-40B4-BE49-F238E27FC236}">
                <a16:creationId xmlns:a16="http://schemas.microsoft.com/office/drawing/2014/main" id="{95013B40-CF4A-5E42-99CF-7712910AF97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Multiple application modes</a:t>
            </a:r>
          </a:p>
          <a:p>
            <a:pPr lvl="1"/>
            <a:r>
              <a:rPr lang="en-US" sz="2800" dirty="0"/>
              <a:t>STOPS-synthetic</a:t>
            </a:r>
          </a:p>
          <a:p>
            <a:pPr lvl="1"/>
            <a:r>
              <a:rPr lang="en-US" sz="2800" dirty="0"/>
              <a:t>STOPS-synthetic plus special markets</a:t>
            </a:r>
          </a:p>
          <a:p>
            <a:pPr lvl="1"/>
            <a:r>
              <a:rPr lang="en-US" sz="2800" dirty="0"/>
              <a:t>STOPS-incremental	</a:t>
            </a:r>
          </a:p>
        </p:txBody>
      </p:sp>
      <p:sp>
        <p:nvSpPr>
          <p:cNvPr id="2" name="Title 1"/>
          <p:cNvSpPr>
            <a:spLocks noGrp="1"/>
          </p:cNvSpPr>
          <p:nvPr>
            <p:ph type="title"/>
          </p:nvPr>
        </p:nvSpPr>
        <p:spPr/>
        <p:txBody>
          <a:bodyPr/>
          <a:lstStyle/>
          <a:p>
            <a:r>
              <a:rPr lang="en-US" dirty="0"/>
              <a:t>Model Application</a:t>
            </a:r>
          </a:p>
        </p:txBody>
      </p:sp>
      <p:sp>
        <p:nvSpPr>
          <p:cNvPr id="5" name="Left Arrow 4">
            <a:extLst>
              <a:ext uri="{FF2B5EF4-FFF2-40B4-BE49-F238E27FC236}">
                <a16:creationId xmlns:a16="http://schemas.microsoft.com/office/drawing/2014/main" id="{021FD144-6D0C-A841-B993-0356B6F8C384}"/>
              </a:ext>
            </a:extLst>
          </p:cNvPr>
          <p:cNvSpPr/>
          <p:nvPr/>
        </p:nvSpPr>
        <p:spPr>
          <a:xfrm>
            <a:off x="4826975" y="3234952"/>
            <a:ext cx="978408" cy="4846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7D3C38-7CD7-BB44-9369-BC5FFE47C04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565699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242F-4ED5-A946-8BEE-FCD1CE931AAB}"/>
              </a:ext>
            </a:extLst>
          </p:cNvPr>
          <p:cNvSpPr>
            <a:spLocks noGrp="1"/>
          </p:cNvSpPr>
          <p:nvPr>
            <p:ph type="title"/>
          </p:nvPr>
        </p:nvSpPr>
        <p:spPr/>
        <p:txBody>
          <a:bodyPr/>
          <a:lstStyle/>
          <a:p>
            <a:r>
              <a:rPr lang="en-US" dirty="0"/>
              <a:t>Steps to RUN STOPS</a:t>
            </a:r>
          </a:p>
        </p:txBody>
      </p:sp>
      <p:sp>
        <p:nvSpPr>
          <p:cNvPr id="3" name="Content Placeholder 2">
            <a:extLst>
              <a:ext uri="{FF2B5EF4-FFF2-40B4-BE49-F238E27FC236}">
                <a16:creationId xmlns:a16="http://schemas.microsoft.com/office/drawing/2014/main" id="{3F934E0F-A312-9546-9665-E403B2A75639}"/>
              </a:ext>
            </a:extLst>
          </p:cNvPr>
          <p:cNvSpPr>
            <a:spLocks noGrp="1"/>
          </p:cNvSpPr>
          <p:nvPr>
            <p:ph sz="half" idx="1"/>
          </p:nvPr>
        </p:nvSpPr>
        <p:spPr>
          <a:xfrm>
            <a:off x="457200" y="945222"/>
            <a:ext cx="8229600" cy="5333658"/>
          </a:xfrm>
        </p:spPr>
        <p:txBody>
          <a:bodyPr/>
          <a:lstStyle/>
          <a:p>
            <a:r>
              <a:rPr lang="en-US" sz="2400" dirty="0"/>
              <a:t>Step 11. Run Batch Steps</a:t>
            </a:r>
          </a:p>
          <a:p>
            <a:pPr lvl="1"/>
            <a:r>
              <a:rPr lang="en-US" sz="2000" dirty="0"/>
              <a:t>CTPP Extract (read CTPP, create trip/skim shell for each scenario)</a:t>
            </a:r>
          </a:p>
          <a:p>
            <a:pPr lvl="1"/>
            <a:r>
              <a:rPr lang="en-US" sz="2000" dirty="0"/>
              <a:t>GTF Path (build transit paths/skims)</a:t>
            </a:r>
          </a:p>
          <a:p>
            <a:pPr lvl="1"/>
            <a:r>
              <a:rPr lang="en-US" sz="2000" dirty="0"/>
              <a:t>GTF Post (post transit skims to trip/skim file)</a:t>
            </a:r>
          </a:p>
          <a:p>
            <a:pPr lvl="1"/>
            <a:r>
              <a:rPr lang="en-US" sz="2000" dirty="0"/>
              <a:t>Prepare Forecast Years (grow trips in trip/skim file for horizon year)</a:t>
            </a:r>
          </a:p>
          <a:p>
            <a:pPr lvl="1"/>
            <a:r>
              <a:rPr lang="en-US" sz="2000" dirty="0"/>
              <a:t>STOPS (run demand model to predict ridership for current, no-build, build)</a:t>
            </a:r>
          </a:p>
          <a:p>
            <a:r>
              <a:rPr lang="en-US" sz="2400" dirty="0"/>
              <a:t>Step 12. Report STOPS Results (report file tables)</a:t>
            </a:r>
          </a:p>
          <a:p>
            <a:r>
              <a:rPr lang="en-US" sz="2400" dirty="0"/>
              <a:t>Step 13. Map STOPS Results (open GIS to view thematic maps)</a:t>
            </a:r>
          </a:p>
          <a:p>
            <a:r>
              <a:rPr lang="en-US" sz="2400" dirty="0"/>
              <a:t>Step 14. Z2Z Query (show skims/trips for a particular interchange)</a:t>
            </a:r>
          </a:p>
        </p:txBody>
      </p:sp>
      <p:sp>
        <p:nvSpPr>
          <p:cNvPr id="6" name="TextBox 5">
            <a:extLst>
              <a:ext uri="{FF2B5EF4-FFF2-40B4-BE49-F238E27FC236}">
                <a16:creationId xmlns:a16="http://schemas.microsoft.com/office/drawing/2014/main" id="{009CC358-4BFB-4945-B351-639F5838F25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159796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3B30-4B25-FA44-A14F-1CEB962C1C1C}"/>
              </a:ext>
            </a:extLst>
          </p:cNvPr>
          <p:cNvSpPr>
            <a:spLocks noGrp="1"/>
          </p:cNvSpPr>
          <p:nvPr>
            <p:ph type="title"/>
          </p:nvPr>
        </p:nvSpPr>
        <p:spPr>
          <a:xfrm>
            <a:off x="477748" y="2459937"/>
            <a:ext cx="8229600" cy="712333"/>
          </a:xfrm>
        </p:spPr>
        <p:txBody>
          <a:bodyPr/>
          <a:lstStyle/>
          <a:p>
            <a:r>
              <a:rPr lang="en-US" dirty="0"/>
              <a:t>Results of a STOPS Run</a:t>
            </a:r>
          </a:p>
        </p:txBody>
      </p:sp>
      <p:sp>
        <p:nvSpPr>
          <p:cNvPr id="4" name="TextBox 3">
            <a:extLst>
              <a:ext uri="{FF2B5EF4-FFF2-40B4-BE49-F238E27FC236}">
                <a16:creationId xmlns:a16="http://schemas.microsoft.com/office/drawing/2014/main" id="{8726FCA4-616D-7444-906A-D8C79B54A36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573694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C4EB-AC8B-9740-B8D1-9C1BD9DCBE03}"/>
              </a:ext>
            </a:extLst>
          </p:cNvPr>
          <p:cNvSpPr>
            <a:spLocks noGrp="1"/>
          </p:cNvSpPr>
          <p:nvPr>
            <p:ph type="title"/>
          </p:nvPr>
        </p:nvSpPr>
        <p:spPr/>
        <p:txBody>
          <a:bodyPr/>
          <a:lstStyle/>
          <a:p>
            <a:r>
              <a:rPr lang="en-US" dirty="0"/>
              <a:t>Results Table Directory</a:t>
            </a:r>
          </a:p>
        </p:txBody>
      </p:sp>
      <p:sp>
        <p:nvSpPr>
          <p:cNvPr id="3" name="Content Placeholder 2">
            <a:extLst>
              <a:ext uri="{FF2B5EF4-FFF2-40B4-BE49-F238E27FC236}">
                <a16:creationId xmlns:a16="http://schemas.microsoft.com/office/drawing/2014/main" id="{3B190F86-3E3B-1649-A428-F416BB57846B}"/>
              </a:ext>
            </a:extLst>
          </p:cNvPr>
          <p:cNvSpPr>
            <a:spLocks noGrp="1"/>
          </p:cNvSpPr>
          <p:nvPr>
            <p:ph sz="half" idx="1"/>
          </p:nvPr>
        </p:nvSpPr>
        <p:spPr>
          <a:xfrm>
            <a:off x="457200" y="1254760"/>
            <a:ext cx="7887810" cy="5024120"/>
          </a:xfrm>
        </p:spPr>
        <p:txBody>
          <a:bodyPr/>
          <a:lstStyle/>
          <a:p>
            <a:r>
              <a:rPr lang="en-US" dirty="0"/>
              <a:t>Automatically saved in ‘results’ subdirectory</a:t>
            </a:r>
          </a:p>
          <a:p>
            <a:r>
              <a:rPr lang="en-US" dirty="0"/>
              <a:t>Filename ends with </a:t>
            </a:r>
            <a:r>
              <a:rPr lang="en-US" dirty="0" err="1"/>
              <a:t>results.prn</a:t>
            </a:r>
            <a:endParaRPr lang="en-US" dirty="0"/>
          </a:p>
          <a:p>
            <a:r>
              <a:rPr lang="en-US" dirty="0"/>
              <a:t>Opens in notepad or text editor window</a:t>
            </a:r>
          </a:p>
          <a:p>
            <a:r>
              <a:rPr lang="en-US" dirty="0"/>
              <a:t>Contains 15 sections</a:t>
            </a:r>
          </a:p>
          <a:p>
            <a:r>
              <a:rPr lang="en-US" dirty="0"/>
              <a:t>Easiest to find the table by searching on the table number</a:t>
            </a:r>
          </a:p>
        </p:txBody>
      </p:sp>
      <p:sp>
        <p:nvSpPr>
          <p:cNvPr id="6" name="TextBox 5">
            <a:extLst>
              <a:ext uri="{FF2B5EF4-FFF2-40B4-BE49-F238E27FC236}">
                <a16:creationId xmlns:a16="http://schemas.microsoft.com/office/drawing/2014/main" id="{711605AE-7D38-C84C-AC25-0EF8FF113C4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556668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38F1B9F-5563-B94C-B16D-D7279F6F8E62}"/>
              </a:ext>
            </a:extLst>
          </p:cNvPr>
          <p:cNvPicPr>
            <a:picLocks noGrp="1" noChangeAspect="1"/>
          </p:cNvPicPr>
          <p:nvPr>
            <p:ph sz="half" idx="1"/>
          </p:nvPr>
        </p:nvPicPr>
        <p:blipFill>
          <a:blip r:embed="rId3"/>
          <a:stretch>
            <a:fillRect/>
          </a:stretch>
        </p:blipFill>
        <p:spPr>
          <a:xfrm>
            <a:off x="638629" y="319594"/>
            <a:ext cx="8092079" cy="5943600"/>
          </a:xfrm>
          <a:prstGeom prst="rect">
            <a:avLst/>
          </a:prstGeom>
        </p:spPr>
      </p:pic>
      <p:sp>
        <p:nvSpPr>
          <p:cNvPr id="4" name="TextBox 3">
            <a:extLst>
              <a:ext uri="{FF2B5EF4-FFF2-40B4-BE49-F238E27FC236}">
                <a16:creationId xmlns:a16="http://schemas.microsoft.com/office/drawing/2014/main" id="{BF5B3249-65F7-AB40-B500-51D13A9DBEF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291422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81C8A0B-04A4-B849-A5E9-513F483E68E7}"/>
              </a:ext>
            </a:extLst>
          </p:cNvPr>
          <p:cNvPicPr>
            <a:picLocks noGrp="1" noChangeAspect="1"/>
          </p:cNvPicPr>
          <p:nvPr>
            <p:ph sz="half" idx="1"/>
          </p:nvPr>
        </p:nvPicPr>
        <p:blipFill>
          <a:blip r:embed="rId3"/>
          <a:stretch>
            <a:fillRect/>
          </a:stretch>
        </p:blipFill>
        <p:spPr>
          <a:xfrm>
            <a:off x="638629" y="405616"/>
            <a:ext cx="8162308" cy="5995184"/>
          </a:xfrm>
          <a:prstGeom prst="rect">
            <a:avLst/>
          </a:prstGeom>
        </p:spPr>
      </p:pic>
      <p:sp>
        <p:nvSpPr>
          <p:cNvPr id="4" name="TextBox 3">
            <a:extLst>
              <a:ext uri="{FF2B5EF4-FFF2-40B4-BE49-F238E27FC236}">
                <a16:creationId xmlns:a16="http://schemas.microsoft.com/office/drawing/2014/main" id="{94704E42-F326-1E44-813D-8B0CF5D7ED7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215715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D03ADD6-135F-ED43-9321-20EA9A006E4D}"/>
              </a:ext>
            </a:extLst>
          </p:cNvPr>
          <p:cNvPicPr>
            <a:picLocks noGrp="1" noChangeAspect="1"/>
          </p:cNvPicPr>
          <p:nvPr>
            <p:ph sz="half" idx="1"/>
          </p:nvPr>
        </p:nvPicPr>
        <p:blipFill>
          <a:blip r:embed="rId3"/>
          <a:stretch>
            <a:fillRect/>
          </a:stretch>
        </p:blipFill>
        <p:spPr>
          <a:xfrm>
            <a:off x="638629" y="285701"/>
            <a:ext cx="8092094" cy="5943600"/>
          </a:xfrm>
          <a:prstGeom prst="rect">
            <a:avLst/>
          </a:prstGeom>
        </p:spPr>
      </p:pic>
      <p:sp>
        <p:nvSpPr>
          <p:cNvPr id="4" name="TextBox 3">
            <a:extLst>
              <a:ext uri="{FF2B5EF4-FFF2-40B4-BE49-F238E27FC236}">
                <a16:creationId xmlns:a16="http://schemas.microsoft.com/office/drawing/2014/main" id="{7CD1AEA2-69E8-214F-8C41-BAFC02608C7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234635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30B5-FCB2-9D41-ACA7-7D28E0F705EC}"/>
              </a:ext>
            </a:extLst>
          </p:cNvPr>
          <p:cNvSpPr>
            <a:spLocks noGrp="1"/>
          </p:cNvSpPr>
          <p:nvPr>
            <p:ph type="title"/>
          </p:nvPr>
        </p:nvSpPr>
        <p:spPr/>
        <p:txBody>
          <a:bodyPr/>
          <a:lstStyle/>
          <a:p>
            <a:r>
              <a:rPr lang="en-US" dirty="0"/>
              <a:t>Report File Index Table 15</a:t>
            </a:r>
          </a:p>
        </p:txBody>
      </p:sp>
      <p:sp>
        <p:nvSpPr>
          <p:cNvPr id="3" name="Content Placeholder 2">
            <a:extLst>
              <a:ext uri="{FF2B5EF4-FFF2-40B4-BE49-F238E27FC236}">
                <a16:creationId xmlns:a16="http://schemas.microsoft.com/office/drawing/2014/main" id="{4B3B26B1-C2BA-684F-BAF6-2F5F5E1C047C}"/>
              </a:ext>
            </a:extLst>
          </p:cNvPr>
          <p:cNvSpPr>
            <a:spLocks noGrp="1"/>
          </p:cNvSpPr>
          <p:nvPr>
            <p:ph sz="half" idx="1"/>
          </p:nvPr>
        </p:nvSpPr>
        <p:spPr>
          <a:xfrm>
            <a:off x="457200" y="1254760"/>
            <a:ext cx="8229600" cy="5024120"/>
          </a:xfrm>
        </p:spPr>
        <p:txBody>
          <a:bodyPr/>
          <a:lstStyle/>
          <a:p>
            <a:r>
              <a:rPr lang="en-US" dirty="0"/>
              <a:t>Lists table numbers in the Table 15 matrix</a:t>
            </a:r>
          </a:p>
          <a:p>
            <a:r>
              <a:rPr lang="en-US" dirty="0"/>
              <a:t>Every table is also a matrix – D2D or Station to Station in P/A format</a:t>
            </a:r>
          </a:p>
          <a:p>
            <a:r>
              <a:rPr lang="en-US" dirty="0"/>
              <a:t>Columns represent the type of trip reported</a:t>
            </a:r>
          </a:p>
          <a:p>
            <a:r>
              <a:rPr lang="en-US" dirty="0"/>
              <a:t>Rows represent the statistic, trip purpose and auto ownership levels included in each table</a:t>
            </a:r>
          </a:p>
        </p:txBody>
      </p:sp>
      <p:sp>
        <p:nvSpPr>
          <p:cNvPr id="6" name="TextBox 5">
            <a:extLst>
              <a:ext uri="{FF2B5EF4-FFF2-40B4-BE49-F238E27FC236}">
                <a16:creationId xmlns:a16="http://schemas.microsoft.com/office/drawing/2014/main" id="{C0009386-A9F2-4044-80BD-356E68A45F3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987334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7266-A237-D640-8B22-A03C17DE792F}"/>
              </a:ext>
            </a:extLst>
          </p:cNvPr>
          <p:cNvSpPr>
            <a:spLocks noGrp="1"/>
          </p:cNvSpPr>
          <p:nvPr>
            <p:ph type="title"/>
          </p:nvPr>
        </p:nvSpPr>
        <p:spPr/>
        <p:txBody>
          <a:bodyPr/>
          <a:lstStyle/>
          <a:p>
            <a:r>
              <a:rPr lang="en-US" dirty="0"/>
              <a:t>Table 15 Column Definitions</a:t>
            </a:r>
          </a:p>
        </p:txBody>
      </p:sp>
      <p:sp>
        <p:nvSpPr>
          <p:cNvPr id="3" name="Content Placeholder 2">
            <a:extLst>
              <a:ext uri="{FF2B5EF4-FFF2-40B4-BE49-F238E27FC236}">
                <a16:creationId xmlns:a16="http://schemas.microsoft.com/office/drawing/2014/main" id="{7DBC9E18-36B2-F74A-A249-648ED16ECE48}"/>
              </a:ext>
            </a:extLst>
          </p:cNvPr>
          <p:cNvSpPr>
            <a:spLocks noGrp="1"/>
          </p:cNvSpPr>
          <p:nvPr>
            <p:ph sz="half" idx="1"/>
          </p:nvPr>
        </p:nvSpPr>
        <p:spPr>
          <a:xfrm>
            <a:off x="457200" y="1023940"/>
            <a:ext cx="8229601" cy="5024120"/>
          </a:xfrm>
        </p:spPr>
        <p:txBody>
          <a:bodyPr/>
          <a:lstStyle/>
          <a:p>
            <a:pPr lvl="1"/>
            <a:r>
              <a:rPr lang="en-US" dirty="0"/>
              <a:t>Transit Trips</a:t>
            </a:r>
          </a:p>
          <a:p>
            <a:pPr lvl="2"/>
            <a:r>
              <a:rPr lang="en-US" dirty="0"/>
              <a:t>Transit Path Type</a:t>
            </a:r>
          </a:p>
          <a:p>
            <a:pPr lvl="3"/>
            <a:r>
              <a:rPr lang="en-US" dirty="0"/>
              <a:t>FGO – Fixed guideway only</a:t>
            </a:r>
          </a:p>
          <a:p>
            <a:pPr lvl="3"/>
            <a:r>
              <a:rPr lang="en-US" dirty="0"/>
              <a:t>FGB – Fixed guideway and bus</a:t>
            </a:r>
          </a:p>
          <a:p>
            <a:pPr lvl="3"/>
            <a:r>
              <a:rPr lang="en-US" dirty="0"/>
              <a:t>BUS – Bus only</a:t>
            </a:r>
          </a:p>
          <a:p>
            <a:pPr lvl="3"/>
            <a:r>
              <a:rPr lang="en-US" dirty="0"/>
              <a:t>TRN – Any transit (sum of above)</a:t>
            </a:r>
          </a:p>
          <a:p>
            <a:pPr lvl="3"/>
            <a:r>
              <a:rPr lang="en-US" dirty="0"/>
              <a:t>FG – Any fixed guideway (sum of FGO and FGB)</a:t>
            </a:r>
          </a:p>
          <a:p>
            <a:pPr lvl="2"/>
            <a:r>
              <a:rPr lang="en-US" dirty="0"/>
              <a:t>Access Mode</a:t>
            </a:r>
          </a:p>
          <a:p>
            <a:pPr lvl="3"/>
            <a:r>
              <a:rPr lang="en-US" dirty="0"/>
              <a:t>WLK – Walk</a:t>
            </a:r>
          </a:p>
          <a:p>
            <a:pPr lvl="3"/>
            <a:r>
              <a:rPr lang="en-US" dirty="0"/>
              <a:t>KNR – Kiss and Ride</a:t>
            </a:r>
          </a:p>
          <a:p>
            <a:pPr lvl="3"/>
            <a:r>
              <a:rPr lang="en-US" dirty="0"/>
              <a:t>PNR – Park and Ride</a:t>
            </a:r>
          </a:p>
          <a:p>
            <a:pPr lvl="3"/>
            <a:r>
              <a:rPr lang="en-US" dirty="0"/>
              <a:t>All – Sum of the above access modes</a:t>
            </a:r>
          </a:p>
          <a:p>
            <a:pPr lvl="1"/>
            <a:r>
              <a:rPr lang="en-US" dirty="0"/>
              <a:t>Total Person Trips</a:t>
            </a:r>
          </a:p>
          <a:p>
            <a:pPr lvl="2"/>
            <a:r>
              <a:rPr lang="en-US" dirty="0"/>
              <a:t>All Mode – the estimate of person trips used to generate the estimate of transit trips</a:t>
            </a:r>
          </a:p>
          <a:p>
            <a:endParaRPr lang="en-US" dirty="0"/>
          </a:p>
        </p:txBody>
      </p:sp>
      <p:sp>
        <p:nvSpPr>
          <p:cNvPr id="6" name="TextBox 5">
            <a:extLst>
              <a:ext uri="{FF2B5EF4-FFF2-40B4-BE49-F238E27FC236}">
                <a16:creationId xmlns:a16="http://schemas.microsoft.com/office/drawing/2014/main" id="{82E793EF-69F5-F743-97A1-D1385487AAA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9394609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7F34-0852-8646-85B4-2F75E015D8ED}"/>
              </a:ext>
            </a:extLst>
          </p:cNvPr>
          <p:cNvSpPr>
            <a:spLocks noGrp="1"/>
          </p:cNvSpPr>
          <p:nvPr>
            <p:ph type="title"/>
          </p:nvPr>
        </p:nvSpPr>
        <p:spPr>
          <a:xfrm>
            <a:off x="457201" y="0"/>
            <a:ext cx="8229600" cy="822960"/>
          </a:xfrm>
        </p:spPr>
        <p:txBody>
          <a:bodyPr/>
          <a:lstStyle/>
          <a:p>
            <a:r>
              <a:rPr lang="en-US" dirty="0"/>
              <a:t>Table 15 Row Definitions</a:t>
            </a:r>
          </a:p>
        </p:txBody>
      </p:sp>
      <p:sp>
        <p:nvSpPr>
          <p:cNvPr id="3" name="Content Placeholder 2">
            <a:extLst>
              <a:ext uri="{FF2B5EF4-FFF2-40B4-BE49-F238E27FC236}">
                <a16:creationId xmlns:a16="http://schemas.microsoft.com/office/drawing/2014/main" id="{5B10273E-F6FC-5A43-8C41-9FBE0D713718}"/>
              </a:ext>
            </a:extLst>
          </p:cNvPr>
          <p:cNvSpPr>
            <a:spLocks noGrp="1"/>
          </p:cNvSpPr>
          <p:nvPr>
            <p:ph sz="half" idx="1"/>
          </p:nvPr>
        </p:nvSpPr>
        <p:spPr>
          <a:xfrm>
            <a:off x="457201" y="1024765"/>
            <a:ext cx="4247966" cy="5024120"/>
          </a:xfrm>
        </p:spPr>
        <p:txBody>
          <a:bodyPr/>
          <a:lstStyle/>
          <a:p>
            <a:r>
              <a:rPr lang="en-US" sz="2000" dirty="0"/>
              <a:t>Statistic</a:t>
            </a:r>
          </a:p>
          <a:p>
            <a:pPr lvl="1"/>
            <a:r>
              <a:rPr lang="en-US" sz="1800" dirty="0"/>
              <a:t>Scenario</a:t>
            </a:r>
          </a:p>
          <a:p>
            <a:pPr lvl="2"/>
            <a:r>
              <a:rPr lang="en-US" sz="1600" dirty="0"/>
              <a:t>Existing</a:t>
            </a:r>
          </a:p>
          <a:p>
            <a:pPr lvl="2"/>
            <a:r>
              <a:rPr lang="en-US" sz="1600" dirty="0"/>
              <a:t>No-build</a:t>
            </a:r>
          </a:p>
          <a:p>
            <a:pPr lvl="2"/>
            <a:r>
              <a:rPr lang="en-US" sz="1600" dirty="0"/>
              <a:t>Build</a:t>
            </a:r>
          </a:p>
          <a:p>
            <a:pPr lvl="1"/>
            <a:r>
              <a:rPr lang="en-US" sz="1800" dirty="0"/>
              <a:t>Matrix Type</a:t>
            </a:r>
          </a:p>
          <a:p>
            <a:pPr lvl="2"/>
            <a:r>
              <a:rPr lang="en-US" sz="1600" dirty="0"/>
              <a:t>District to district linked trips</a:t>
            </a:r>
          </a:p>
          <a:p>
            <a:pPr lvl="2"/>
            <a:r>
              <a:rPr lang="en-US" sz="1600" dirty="0"/>
              <a:t>Station to station total flows</a:t>
            </a:r>
          </a:p>
          <a:p>
            <a:pPr lvl="1"/>
            <a:r>
              <a:rPr lang="en-US" sz="1800" dirty="0"/>
              <a:t>Other</a:t>
            </a:r>
          </a:p>
          <a:p>
            <a:pPr lvl="2"/>
            <a:r>
              <a:rPr lang="en-US" sz="1600" dirty="0"/>
              <a:t>Incremental (Build – No-Build) district to district linked trips</a:t>
            </a:r>
          </a:p>
          <a:p>
            <a:pPr lvl="2"/>
            <a:r>
              <a:rPr lang="en-US" sz="1600" dirty="0"/>
              <a:t>Linked Trips on project – D2D linked trips that use the project</a:t>
            </a:r>
          </a:p>
          <a:p>
            <a:pPr lvl="2"/>
            <a:r>
              <a:rPr lang="en-US" sz="1600" dirty="0"/>
              <a:t>Station to station project flows – statistic usage by project flows</a:t>
            </a:r>
          </a:p>
        </p:txBody>
      </p:sp>
      <p:sp>
        <p:nvSpPr>
          <p:cNvPr id="6" name="Content Placeholder 2">
            <a:extLst>
              <a:ext uri="{FF2B5EF4-FFF2-40B4-BE49-F238E27FC236}">
                <a16:creationId xmlns:a16="http://schemas.microsoft.com/office/drawing/2014/main" id="{EB3EAE41-036E-B945-8E65-E493C6C95E51}"/>
              </a:ext>
            </a:extLst>
          </p:cNvPr>
          <p:cNvSpPr txBox="1">
            <a:spLocks/>
          </p:cNvSpPr>
          <p:nvPr/>
        </p:nvSpPr>
        <p:spPr>
          <a:xfrm>
            <a:off x="4323707" y="1024765"/>
            <a:ext cx="4247966" cy="5024120"/>
          </a:xfrm>
          <a:prstGeom prst="rect">
            <a:avLst/>
          </a:prstGeom>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SzPct val="75000"/>
              <a:buFont typeface="Wingdings" pitchFamily="2" charset="2"/>
              <a:buChar char="Ø"/>
              <a:defRPr sz="2400">
                <a:solidFill>
                  <a:schemeClr val="tx1"/>
                </a:solidFill>
                <a:latin typeface="+mn-lt"/>
              </a:defRPr>
            </a:lvl2pPr>
            <a:lvl3pPr marL="1143000" indent="-228600" algn="l" rtl="0" eaLnBrk="0" fontAlgn="base" hangingPunct="0">
              <a:spcBef>
                <a:spcPct val="20000"/>
              </a:spcBef>
              <a:spcAft>
                <a:spcPct val="0"/>
              </a:spcAft>
              <a:buSzPct val="75000"/>
              <a:buChar char="•"/>
              <a:defRPr sz="2000">
                <a:solidFill>
                  <a:schemeClr val="tx1"/>
                </a:solidFill>
                <a:latin typeface="+mn-lt"/>
              </a:defRPr>
            </a:lvl3pPr>
            <a:lvl4pPr marL="1600200" indent="-228600" algn="l" rtl="0" eaLnBrk="0" fontAlgn="base" hangingPunct="0">
              <a:spcBef>
                <a:spcPct val="20000"/>
              </a:spcBef>
              <a:spcAft>
                <a:spcPct val="0"/>
              </a:spcAft>
              <a:buFont typeface="Arial" charset="0"/>
              <a:buChar char="»"/>
              <a:defRPr sz="1800">
                <a:solidFill>
                  <a:schemeClr val="tx1"/>
                </a:solidFill>
                <a:latin typeface="+mn-lt"/>
              </a:defRPr>
            </a:lvl4pPr>
            <a:lvl5pPr marL="2057400" indent="-228600" algn="l" rtl="0" eaLnBrk="0" fontAlgn="base" hangingPunct="0">
              <a:spcBef>
                <a:spcPct val="20000"/>
              </a:spcBef>
              <a:spcAft>
                <a:spcPct val="0"/>
              </a:spcAft>
              <a:buSzPct val="60000"/>
              <a:buChar char="o"/>
              <a:defRPr sz="1800">
                <a:solidFill>
                  <a:schemeClr val="tx1"/>
                </a:solidFill>
                <a:latin typeface="+mn-lt"/>
              </a:defRPr>
            </a:lvl5pPr>
            <a:lvl6pPr marL="2514600" indent="-228600" algn="l" rtl="0" fontAlgn="base">
              <a:spcBef>
                <a:spcPct val="20000"/>
              </a:spcBef>
              <a:spcAft>
                <a:spcPct val="0"/>
              </a:spcAft>
              <a:buSzPct val="60000"/>
              <a:buChar char="o"/>
              <a:defRPr sz="1800">
                <a:solidFill>
                  <a:schemeClr val="tx1"/>
                </a:solidFill>
                <a:latin typeface="+mn-lt"/>
              </a:defRPr>
            </a:lvl6pPr>
            <a:lvl7pPr marL="2971800" indent="-228600" algn="l" rtl="0" fontAlgn="base">
              <a:spcBef>
                <a:spcPct val="20000"/>
              </a:spcBef>
              <a:spcAft>
                <a:spcPct val="0"/>
              </a:spcAft>
              <a:buSzPct val="60000"/>
              <a:buChar char="o"/>
              <a:defRPr sz="1800">
                <a:solidFill>
                  <a:schemeClr val="tx1"/>
                </a:solidFill>
                <a:latin typeface="+mn-lt"/>
              </a:defRPr>
            </a:lvl7pPr>
            <a:lvl8pPr marL="3429000" indent="-228600" algn="l" rtl="0" fontAlgn="base">
              <a:spcBef>
                <a:spcPct val="20000"/>
              </a:spcBef>
              <a:spcAft>
                <a:spcPct val="0"/>
              </a:spcAft>
              <a:buSzPct val="60000"/>
              <a:buChar char="o"/>
              <a:defRPr sz="1800">
                <a:solidFill>
                  <a:schemeClr val="tx1"/>
                </a:solidFill>
                <a:latin typeface="+mn-lt"/>
              </a:defRPr>
            </a:lvl8pPr>
            <a:lvl9pPr marL="3886200" indent="-228600" algn="l" rtl="0" fontAlgn="base">
              <a:spcBef>
                <a:spcPct val="20000"/>
              </a:spcBef>
              <a:spcAft>
                <a:spcPct val="0"/>
              </a:spcAft>
              <a:buSzPct val="60000"/>
              <a:buChar char="o"/>
              <a:defRPr sz="1800">
                <a:solidFill>
                  <a:schemeClr val="tx1"/>
                </a:solidFill>
                <a:latin typeface="+mn-lt"/>
              </a:defRPr>
            </a:lvl9pPr>
          </a:lstStyle>
          <a:p>
            <a:r>
              <a:rPr lang="en-US" sz="2000" kern="0" dirty="0"/>
              <a:t>Trip Purpose</a:t>
            </a:r>
          </a:p>
          <a:p>
            <a:pPr lvl="1"/>
            <a:r>
              <a:rPr lang="en-US" sz="1600" kern="0" dirty="0"/>
              <a:t>HBW – Home based work</a:t>
            </a:r>
          </a:p>
          <a:p>
            <a:pPr lvl="1"/>
            <a:r>
              <a:rPr lang="en-US" sz="1600" kern="0" dirty="0"/>
              <a:t>HBO – Home based other</a:t>
            </a:r>
          </a:p>
          <a:p>
            <a:pPr lvl="1"/>
            <a:r>
              <a:rPr lang="en-US" sz="1600" kern="0" dirty="0"/>
              <a:t>NHB – Non home based</a:t>
            </a:r>
          </a:p>
          <a:p>
            <a:pPr lvl="1"/>
            <a:r>
              <a:rPr lang="en-US" sz="1600" kern="0" dirty="0"/>
              <a:t>ALL – sum of above</a:t>
            </a:r>
          </a:p>
          <a:p>
            <a:r>
              <a:rPr lang="en-US" sz="2000" kern="0" dirty="0"/>
              <a:t>Household Auto Ownership</a:t>
            </a:r>
          </a:p>
          <a:p>
            <a:pPr lvl="1"/>
            <a:r>
              <a:rPr lang="en-US" sz="1600" kern="0" dirty="0"/>
              <a:t>0 – 0 cars in household</a:t>
            </a:r>
          </a:p>
          <a:p>
            <a:pPr lvl="1"/>
            <a:r>
              <a:rPr lang="en-US" sz="1600" kern="0" dirty="0"/>
              <a:t>1 - 1 car in household</a:t>
            </a:r>
          </a:p>
          <a:p>
            <a:pPr lvl="1"/>
            <a:r>
              <a:rPr lang="en-US" sz="1600" kern="0" dirty="0"/>
              <a:t>2 – 2 or more cars in household</a:t>
            </a:r>
          </a:p>
          <a:p>
            <a:pPr lvl="1"/>
            <a:r>
              <a:rPr lang="en-US" sz="1600" kern="0" dirty="0"/>
              <a:t>ALL – sum of above</a:t>
            </a:r>
          </a:p>
        </p:txBody>
      </p:sp>
      <p:sp>
        <p:nvSpPr>
          <p:cNvPr id="7" name="TextBox 6">
            <a:extLst>
              <a:ext uri="{FF2B5EF4-FFF2-40B4-BE49-F238E27FC236}">
                <a16:creationId xmlns:a16="http://schemas.microsoft.com/office/drawing/2014/main" id="{5437C1C8-F6B1-E742-B599-CEDE3C8D8EE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333117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9B49-9150-FF4E-A5E9-52999A311A6B}"/>
              </a:ext>
            </a:extLst>
          </p:cNvPr>
          <p:cNvSpPr>
            <a:spLocks noGrp="1"/>
          </p:cNvSpPr>
          <p:nvPr>
            <p:ph type="title"/>
          </p:nvPr>
        </p:nvSpPr>
        <p:spPr/>
        <p:txBody>
          <a:bodyPr/>
          <a:lstStyle/>
          <a:p>
            <a:r>
              <a:rPr lang="en-US" dirty="0"/>
              <a:t>Accessing Results</a:t>
            </a:r>
          </a:p>
        </p:txBody>
      </p:sp>
      <p:sp>
        <p:nvSpPr>
          <p:cNvPr id="3" name="Content Placeholder 2">
            <a:extLst>
              <a:ext uri="{FF2B5EF4-FFF2-40B4-BE49-F238E27FC236}">
                <a16:creationId xmlns:a16="http://schemas.microsoft.com/office/drawing/2014/main" id="{9EAFC963-97A5-BF43-99D5-F172B227DCF0}"/>
              </a:ext>
            </a:extLst>
          </p:cNvPr>
          <p:cNvSpPr>
            <a:spLocks noGrp="1"/>
          </p:cNvSpPr>
          <p:nvPr>
            <p:ph sz="half" idx="1"/>
          </p:nvPr>
        </p:nvSpPr>
        <p:spPr>
          <a:xfrm>
            <a:off x="275771" y="1097598"/>
            <a:ext cx="8723086" cy="5181282"/>
          </a:xfrm>
        </p:spPr>
        <p:txBody>
          <a:bodyPr/>
          <a:lstStyle/>
          <a:p>
            <a:r>
              <a:rPr lang="en-US" dirty="0"/>
              <a:t>R-Script to support working with output</a:t>
            </a:r>
          </a:p>
          <a:p>
            <a:r>
              <a:rPr lang="en-US" dirty="0"/>
              <a:t>Set up to extract select tables from </a:t>
            </a:r>
            <a:r>
              <a:rPr lang="en-US" dirty="0" err="1"/>
              <a:t>results.prn</a:t>
            </a:r>
            <a:endParaRPr lang="en-US" dirty="0"/>
          </a:p>
          <a:p>
            <a:r>
              <a:rPr lang="en-US" dirty="0"/>
              <a:t>Generates each as a separate CSV and TXT file</a:t>
            </a:r>
          </a:p>
          <a:p>
            <a:r>
              <a:rPr lang="en-US" dirty="0"/>
              <a:t>Options for selecting desired tables depending on STOPS run needs</a:t>
            </a:r>
          </a:p>
          <a:p>
            <a:r>
              <a:rPr lang="en-US" dirty="0"/>
              <a:t>Developed and supported by WSP</a:t>
            </a:r>
          </a:p>
          <a:p>
            <a:endParaRPr lang="en-US" dirty="0"/>
          </a:p>
        </p:txBody>
      </p:sp>
      <p:sp>
        <p:nvSpPr>
          <p:cNvPr id="6" name="TextBox 5">
            <a:extLst>
              <a:ext uri="{FF2B5EF4-FFF2-40B4-BE49-F238E27FC236}">
                <a16:creationId xmlns:a16="http://schemas.microsoft.com/office/drawing/2014/main" id="{2B0AD735-001E-CA4E-AFC6-01598363268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94918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598979" y="6295697"/>
            <a:ext cx="1545021" cy="551191"/>
          </a:xfrm>
          <a:prstGeom prst="rect">
            <a:avLst/>
          </a:prstGeom>
          <a:solidFill>
            <a:srgbClr val="E9E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p:txBody>
          <a:bodyPr/>
          <a:lstStyle/>
          <a:p>
            <a:r>
              <a:rPr lang="en-US" dirty="0"/>
              <a:t>STOPS-synthetic</a:t>
            </a:r>
          </a:p>
          <a:p>
            <a:pPr lvl="1"/>
            <a:r>
              <a:rPr lang="en-US" sz="2400" dirty="0"/>
              <a:t>Invents transit demand patterns from the CTPP worker flows, manipulated to match transit counts</a:t>
            </a:r>
          </a:p>
          <a:p>
            <a:endParaRPr lang="en-US" dirty="0"/>
          </a:p>
        </p:txBody>
      </p:sp>
      <p:sp>
        <p:nvSpPr>
          <p:cNvPr id="2" name="Title 1"/>
          <p:cNvSpPr>
            <a:spLocks noGrp="1"/>
          </p:cNvSpPr>
          <p:nvPr>
            <p:ph type="title"/>
          </p:nvPr>
        </p:nvSpPr>
        <p:spPr/>
        <p:txBody>
          <a:bodyPr/>
          <a:lstStyle/>
          <a:p>
            <a:r>
              <a:rPr lang="en-US"/>
              <a:t>STOPS Application Modes</a:t>
            </a:r>
            <a:endParaRPr lang="en-US" dirty="0"/>
          </a:p>
        </p:txBody>
      </p:sp>
      <p:sp>
        <p:nvSpPr>
          <p:cNvPr id="10" name="TextBox 9"/>
          <p:cNvSpPr txBox="1"/>
          <p:nvPr/>
        </p:nvSpPr>
        <p:spPr>
          <a:xfrm>
            <a:off x="594080" y="3244064"/>
            <a:ext cx="4023360" cy="3108960"/>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Strength</a:t>
            </a:r>
            <a:endParaRPr lang="en-US" sz="2400" dirty="0">
              <a:latin typeface="+mn-lt"/>
            </a:endParaRPr>
          </a:p>
          <a:p>
            <a:r>
              <a:rPr lang="en-US" sz="2400" dirty="0">
                <a:latin typeface="+mn-lt"/>
              </a:rPr>
              <a:t>Responds to mandate for simplified method to predict total number of trips on a project without lots of local data collection and model development/refinement</a:t>
            </a:r>
          </a:p>
        </p:txBody>
      </p:sp>
      <p:sp>
        <p:nvSpPr>
          <p:cNvPr id="11" name="TextBox 10"/>
          <p:cNvSpPr txBox="1"/>
          <p:nvPr/>
        </p:nvSpPr>
        <p:spPr>
          <a:xfrm>
            <a:off x="4800320" y="3244064"/>
            <a:ext cx="4023360" cy="3108960"/>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Weakness</a:t>
            </a:r>
          </a:p>
          <a:p>
            <a:pPr algn="ctr"/>
            <a:endParaRPr lang="en-US" sz="2400" dirty="0">
              <a:latin typeface="+mn-lt"/>
            </a:endParaRPr>
          </a:p>
          <a:p>
            <a:r>
              <a:rPr lang="en-US" sz="2400" dirty="0">
                <a:latin typeface="+mn-lt"/>
              </a:rPr>
              <a:t>May not predict the details of transit demand patterns sufficiently well to support other project-planning tasks</a:t>
            </a:r>
          </a:p>
          <a:p>
            <a:pPr algn="ctr"/>
            <a:endParaRPr lang="en-US" sz="2400" dirty="0">
              <a:latin typeface="+mn-lt"/>
            </a:endParaRPr>
          </a:p>
          <a:p>
            <a:pPr algn="ctr"/>
            <a:endParaRPr lang="en-US" sz="2400" dirty="0">
              <a:latin typeface="+mn-lt"/>
            </a:endParaRPr>
          </a:p>
        </p:txBody>
      </p:sp>
      <p:sp>
        <p:nvSpPr>
          <p:cNvPr id="8" name="TextBox 7">
            <a:extLst>
              <a:ext uri="{FF2B5EF4-FFF2-40B4-BE49-F238E27FC236}">
                <a16:creationId xmlns:a16="http://schemas.microsoft.com/office/drawing/2014/main" id="{4573BEC2-9680-AC4D-ABDF-63395349716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1293310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FC55-A460-1644-B0F7-F14C9F081FCB}"/>
              </a:ext>
            </a:extLst>
          </p:cNvPr>
          <p:cNvSpPr>
            <a:spLocks noGrp="1"/>
          </p:cNvSpPr>
          <p:nvPr>
            <p:ph type="title"/>
          </p:nvPr>
        </p:nvSpPr>
        <p:spPr>
          <a:xfrm>
            <a:off x="457200" y="115405"/>
            <a:ext cx="8229600" cy="552252"/>
          </a:xfrm>
        </p:spPr>
        <p:txBody>
          <a:bodyPr/>
          <a:lstStyle/>
          <a:p>
            <a:r>
              <a:rPr lang="en-US" dirty="0"/>
              <a:t>R-Script</a:t>
            </a:r>
          </a:p>
        </p:txBody>
      </p:sp>
      <p:pic>
        <p:nvPicPr>
          <p:cNvPr id="6" name="Content Placeholder 5">
            <a:extLst>
              <a:ext uri="{FF2B5EF4-FFF2-40B4-BE49-F238E27FC236}">
                <a16:creationId xmlns:a16="http://schemas.microsoft.com/office/drawing/2014/main" id="{C4E3CBBC-2A0D-4C48-BF34-93931A94045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24857" y="830390"/>
            <a:ext cx="7206343" cy="6027610"/>
          </a:xfrm>
        </p:spPr>
      </p:pic>
    </p:spTree>
    <p:extLst>
      <p:ext uri="{BB962C8B-B14F-4D97-AF65-F5344CB8AC3E}">
        <p14:creationId xmlns:p14="http://schemas.microsoft.com/office/powerpoint/2010/main" val="15228171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35E4-3DC3-924B-96F9-2E87C12415F1}"/>
              </a:ext>
            </a:extLst>
          </p:cNvPr>
          <p:cNvSpPr>
            <a:spLocks noGrp="1"/>
          </p:cNvSpPr>
          <p:nvPr>
            <p:ph type="title"/>
          </p:nvPr>
        </p:nvSpPr>
        <p:spPr/>
        <p:txBody>
          <a:bodyPr/>
          <a:lstStyle/>
          <a:p>
            <a:pPr marL="0" indent="0">
              <a:buNone/>
            </a:pPr>
            <a:r>
              <a:rPr lang="en-US" sz="3200" dirty="0"/>
              <a:t>Tables might vary with application but here are a few suggestions:</a:t>
            </a:r>
          </a:p>
        </p:txBody>
      </p:sp>
      <p:sp>
        <p:nvSpPr>
          <p:cNvPr id="3" name="Content Placeholder 2">
            <a:extLst>
              <a:ext uri="{FF2B5EF4-FFF2-40B4-BE49-F238E27FC236}">
                <a16:creationId xmlns:a16="http://schemas.microsoft.com/office/drawing/2014/main" id="{3D6ACE79-503E-BC40-B858-4428604258BC}"/>
              </a:ext>
            </a:extLst>
          </p:cNvPr>
          <p:cNvSpPr>
            <a:spLocks noGrp="1"/>
          </p:cNvSpPr>
          <p:nvPr>
            <p:ph sz="half" idx="1"/>
          </p:nvPr>
        </p:nvSpPr>
        <p:spPr>
          <a:xfrm>
            <a:off x="457200" y="1472474"/>
            <a:ext cx="8229600" cy="5024120"/>
          </a:xfrm>
        </p:spPr>
        <p:txBody>
          <a:bodyPr/>
          <a:lstStyle/>
          <a:p>
            <a:pPr lvl="1"/>
            <a:r>
              <a:rPr lang="en-US" dirty="0"/>
              <a:t>2.05 – station group boarding factors – check for reasonableness</a:t>
            </a:r>
          </a:p>
          <a:p>
            <a:pPr lvl="1"/>
            <a:r>
              <a:rPr lang="en-US" dirty="0"/>
              <a:t>4.01/2/3/4-Linked Weekday Transit Trips all purposes (Build, Incremental and Project)</a:t>
            </a:r>
          </a:p>
          <a:p>
            <a:pPr lvl="1"/>
            <a:r>
              <a:rPr lang="en-US" dirty="0"/>
              <a:t>5.01/2/3/4 – Linked Weekday Transit Trips on FG</a:t>
            </a:r>
          </a:p>
          <a:p>
            <a:pPr lvl="1"/>
            <a:r>
              <a:rPr lang="en-US" dirty="0"/>
              <a:t>9.01 – Station </a:t>
            </a:r>
            <a:r>
              <a:rPr lang="en-US" dirty="0" err="1"/>
              <a:t>Boardings</a:t>
            </a:r>
            <a:r>
              <a:rPr lang="en-US" dirty="0"/>
              <a:t> by Mode of Access (Existing, </a:t>
            </a:r>
            <a:r>
              <a:rPr lang="en-US" dirty="0" err="1"/>
              <a:t>NoBuild</a:t>
            </a:r>
            <a:r>
              <a:rPr lang="en-US" dirty="0"/>
              <a:t> and Build)</a:t>
            </a:r>
          </a:p>
          <a:p>
            <a:pPr lvl="1"/>
            <a:r>
              <a:rPr lang="en-US" dirty="0"/>
              <a:t>10.01 – Route </a:t>
            </a:r>
            <a:r>
              <a:rPr lang="en-US" dirty="0" err="1"/>
              <a:t>boardings</a:t>
            </a:r>
            <a:r>
              <a:rPr lang="en-US" dirty="0"/>
              <a:t> by mode of access</a:t>
            </a:r>
          </a:p>
          <a:p>
            <a:pPr lvl="1"/>
            <a:r>
              <a:rPr lang="en-US" dirty="0"/>
              <a:t>11.01/2/3/4- Summary of trips by purpose, </a:t>
            </a:r>
            <a:r>
              <a:rPr lang="en-US" dirty="0" err="1"/>
              <a:t>submode</a:t>
            </a:r>
            <a:r>
              <a:rPr lang="en-US" dirty="0"/>
              <a:t>, access mode, auto ownership and scenario</a:t>
            </a:r>
          </a:p>
          <a:p>
            <a:pPr lvl="1"/>
            <a:endParaRPr lang="en-US" dirty="0"/>
          </a:p>
        </p:txBody>
      </p:sp>
    </p:spTree>
    <p:extLst>
      <p:ext uri="{BB962C8B-B14F-4D97-AF65-F5344CB8AC3E}">
        <p14:creationId xmlns:p14="http://schemas.microsoft.com/office/powerpoint/2010/main" val="393692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6086"/>
            <a:ext cx="8229600" cy="4525963"/>
          </a:xfrm>
        </p:spPr>
        <p:txBody>
          <a:bodyPr/>
          <a:lstStyle/>
          <a:p>
            <a:r>
              <a:rPr lang="en-US" dirty="0"/>
              <a:t>STOPS-synthetic plus special markets</a:t>
            </a:r>
          </a:p>
          <a:p>
            <a:pPr lvl="1"/>
            <a:r>
              <a:rPr lang="en-US" dirty="0"/>
              <a:t>Adds data for important transit markets that are not related to worker flows and therefore cannot be predicted by STOPS-synthetic alone</a:t>
            </a:r>
          </a:p>
        </p:txBody>
      </p:sp>
      <p:sp>
        <p:nvSpPr>
          <p:cNvPr id="2" name="Title 1"/>
          <p:cNvSpPr>
            <a:spLocks noGrp="1"/>
          </p:cNvSpPr>
          <p:nvPr>
            <p:ph type="title"/>
          </p:nvPr>
        </p:nvSpPr>
        <p:spPr/>
        <p:txBody>
          <a:bodyPr/>
          <a:lstStyle/>
          <a:p>
            <a:r>
              <a:rPr lang="en-US" dirty="0"/>
              <a:t>STOPS Application Modes</a:t>
            </a:r>
          </a:p>
        </p:txBody>
      </p:sp>
      <p:sp>
        <p:nvSpPr>
          <p:cNvPr id="5" name="Rectangle 4"/>
          <p:cNvSpPr/>
          <p:nvPr/>
        </p:nvSpPr>
        <p:spPr>
          <a:xfrm>
            <a:off x="7598979" y="6295697"/>
            <a:ext cx="1545021" cy="551191"/>
          </a:xfrm>
          <a:prstGeom prst="rect">
            <a:avLst/>
          </a:prstGeom>
          <a:solidFill>
            <a:srgbClr val="E9E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45459" y="3221217"/>
            <a:ext cx="4284821" cy="2677656"/>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Strength</a:t>
            </a:r>
            <a:endParaRPr lang="en-US" sz="2400" dirty="0">
              <a:latin typeface="+mn-lt"/>
            </a:endParaRPr>
          </a:p>
          <a:p>
            <a:r>
              <a:rPr lang="en-US" sz="2400" dirty="0">
                <a:latin typeface="+mn-lt"/>
              </a:rPr>
              <a:t>Fills gaps in the representation of transit markets produced by STOPS-synthetic while minimizing data collection costs</a:t>
            </a:r>
          </a:p>
        </p:txBody>
      </p:sp>
      <p:sp>
        <p:nvSpPr>
          <p:cNvPr id="7" name="TextBox 6"/>
          <p:cNvSpPr txBox="1"/>
          <p:nvPr/>
        </p:nvSpPr>
        <p:spPr>
          <a:xfrm>
            <a:off x="5118539" y="3196460"/>
            <a:ext cx="3773862" cy="3046988"/>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Weakness</a:t>
            </a:r>
            <a:endParaRPr lang="en-US" sz="2400" dirty="0">
              <a:latin typeface="+mn-lt"/>
            </a:endParaRPr>
          </a:p>
          <a:p>
            <a:r>
              <a:rPr lang="en-US" sz="2400" dirty="0">
                <a:latin typeface="+mn-lt"/>
              </a:rPr>
              <a:t>Adds costs and requires clear targeting of data collection from somewhat ambiguously defined “special” markets</a:t>
            </a:r>
          </a:p>
        </p:txBody>
      </p:sp>
      <p:sp>
        <p:nvSpPr>
          <p:cNvPr id="8" name="TextBox 7">
            <a:extLst>
              <a:ext uri="{FF2B5EF4-FFF2-40B4-BE49-F238E27FC236}">
                <a16:creationId xmlns:a16="http://schemas.microsoft.com/office/drawing/2014/main" id="{DA3D303A-6DFC-6D4C-B908-471D6A45E49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66509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14"/>
            <a:ext cx="8435200" cy="4525963"/>
          </a:xfrm>
        </p:spPr>
        <p:txBody>
          <a:bodyPr/>
          <a:lstStyle/>
          <a:p>
            <a:r>
              <a:rPr lang="en-US" dirty="0"/>
              <a:t>STOPS-incremental  </a:t>
            </a:r>
            <a:r>
              <a:rPr lang="en-US" b="1" dirty="0">
                <a:solidFill>
                  <a:srgbClr val="FF0000"/>
                </a:solidFill>
              </a:rPr>
              <a:t>(OMPO APPLICATION)</a:t>
            </a:r>
            <a:endParaRPr lang="en-US" dirty="0">
              <a:solidFill>
                <a:srgbClr val="FF0000"/>
              </a:solidFill>
            </a:endParaRPr>
          </a:p>
          <a:p>
            <a:pPr lvl="1"/>
            <a:r>
              <a:rPr lang="en-US" sz="2400" dirty="0"/>
              <a:t>Uses rider survey data (!) to represent current transit travel patterns thereby tasking the models only to predict changes in those patterns caused by transit service changes and growth </a:t>
            </a:r>
          </a:p>
        </p:txBody>
      </p:sp>
      <p:sp>
        <p:nvSpPr>
          <p:cNvPr id="2" name="Title 1"/>
          <p:cNvSpPr>
            <a:spLocks noGrp="1"/>
          </p:cNvSpPr>
          <p:nvPr>
            <p:ph type="title"/>
          </p:nvPr>
        </p:nvSpPr>
        <p:spPr/>
        <p:txBody>
          <a:bodyPr/>
          <a:lstStyle/>
          <a:p>
            <a:r>
              <a:rPr lang="en-US" dirty="0"/>
              <a:t>STOPS Application Modes</a:t>
            </a:r>
          </a:p>
        </p:txBody>
      </p:sp>
      <p:sp>
        <p:nvSpPr>
          <p:cNvPr id="5" name="Rectangle 4"/>
          <p:cNvSpPr/>
          <p:nvPr/>
        </p:nvSpPr>
        <p:spPr>
          <a:xfrm>
            <a:off x="7598979" y="6295697"/>
            <a:ext cx="1545021" cy="551191"/>
          </a:xfrm>
          <a:prstGeom prst="rect">
            <a:avLst/>
          </a:prstGeom>
          <a:solidFill>
            <a:srgbClr val="E9E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8117" y="3171695"/>
            <a:ext cx="4238821" cy="2677656"/>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Strength</a:t>
            </a:r>
            <a:endParaRPr lang="en-US" sz="2400" dirty="0">
              <a:latin typeface="+mn-lt"/>
            </a:endParaRPr>
          </a:p>
          <a:p>
            <a:r>
              <a:rPr lang="en-US" sz="2400" dirty="0">
                <a:latin typeface="+mn-lt"/>
              </a:rPr>
              <a:t>Forecasts are grounded in actual transit travel patterns rather than synthesized (made-up) model predictions of those patterns</a:t>
            </a:r>
          </a:p>
        </p:txBody>
      </p:sp>
      <p:sp>
        <p:nvSpPr>
          <p:cNvPr id="7" name="TextBox 6"/>
          <p:cNvSpPr txBox="1"/>
          <p:nvPr/>
        </p:nvSpPr>
        <p:spPr>
          <a:xfrm>
            <a:off x="5037855" y="3187531"/>
            <a:ext cx="3773862" cy="2677656"/>
          </a:xfrm>
          <a:prstGeom prst="rect">
            <a:avLst/>
          </a:prstGeom>
          <a:solidFill>
            <a:schemeClr val="bg1"/>
          </a:solidFill>
          <a:ln>
            <a:solidFill>
              <a:schemeClr val="tx1"/>
            </a:solidFill>
          </a:ln>
        </p:spPr>
        <p:txBody>
          <a:bodyPr wrap="square" rtlCol="0">
            <a:spAutoFit/>
          </a:bodyPr>
          <a:lstStyle/>
          <a:p>
            <a:pPr algn="ctr"/>
            <a:r>
              <a:rPr lang="en-US" sz="2400" u="sng" dirty="0">
                <a:latin typeface="+mn-lt"/>
              </a:rPr>
              <a:t>Weakness</a:t>
            </a:r>
          </a:p>
          <a:p>
            <a:pPr algn="ctr"/>
            <a:endParaRPr lang="en-US" sz="2400" dirty="0">
              <a:latin typeface="+mn-lt"/>
            </a:endParaRPr>
          </a:p>
          <a:p>
            <a:r>
              <a:rPr lang="en-US" sz="2400" dirty="0">
                <a:latin typeface="+mn-lt"/>
              </a:rPr>
              <a:t>Time and cost of data collection; and applicability only to established transit markets</a:t>
            </a:r>
          </a:p>
        </p:txBody>
      </p:sp>
      <p:sp>
        <p:nvSpPr>
          <p:cNvPr id="8" name="TextBox 7">
            <a:extLst>
              <a:ext uri="{FF2B5EF4-FFF2-40B4-BE49-F238E27FC236}">
                <a16:creationId xmlns:a16="http://schemas.microsoft.com/office/drawing/2014/main" id="{F95506C7-64BA-864D-9D70-6FDADC158AA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65510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043370"/>
            <a:ext cx="8229600" cy="4525963"/>
          </a:xfrm>
        </p:spPr>
        <p:txBody>
          <a:bodyPr/>
          <a:lstStyle/>
          <a:p>
            <a:r>
              <a:rPr lang="en-US" dirty="0"/>
              <a:t>Depends, in part, on what you are doing:</a:t>
            </a:r>
          </a:p>
          <a:p>
            <a:pPr lvl="1"/>
            <a:r>
              <a:rPr lang="en-US" dirty="0"/>
              <a:t>Just filling in FTA’s templates</a:t>
            </a:r>
          </a:p>
          <a:p>
            <a:pPr lvl="1"/>
            <a:r>
              <a:rPr lang="en-US" dirty="0"/>
              <a:t>Just looking for a second number to compare with number prepared with local travel models</a:t>
            </a:r>
          </a:p>
          <a:p>
            <a:pPr lvl="1"/>
            <a:r>
              <a:rPr lang="en-US" dirty="0"/>
              <a:t>Attempting to understand the ridership potential of a project under development</a:t>
            </a:r>
          </a:p>
          <a:p>
            <a:pPr lvl="1"/>
            <a:r>
              <a:rPr lang="en-US" dirty="0"/>
              <a:t>Comparing ridership potential across alternatives</a:t>
            </a:r>
          </a:p>
          <a:p>
            <a:pPr lvl="1"/>
            <a:r>
              <a:rPr lang="en-US" dirty="0"/>
              <a:t>Looking for details to help size facilities and refine the transit service plan</a:t>
            </a:r>
          </a:p>
        </p:txBody>
      </p:sp>
      <p:sp>
        <p:nvSpPr>
          <p:cNvPr id="2" name="Title 1"/>
          <p:cNvSpPr>
            <a:spLocks noGrp="1"/>
          </p:cNvSpPr>
          <p:nvPr>
            <p:ph type="title"/>
          </p:nvPr>
        </p:nvSpPr>
        <p:spPr/>
        <p:txBody>
          <a:bodyPr/>
          <a:lstStyle/>
          <a:p>
            <a:r>
              <a:rPr lang="en-US"/>
              <a:t>Choice of Application Mode</a:t>
            </a:r>
            <a:endParaRPr lang="en-US" dirty="0"/>
          </a:p>
        </p:txBody>
      </p:sp>
      <p:grpSp>
        <p:nvGrpSpPr>
          <p:cNvPr id="12" name="Group 11"/>
          <p:cNvGrpSpPr/>
          <p:nvPr/>
        </p:nvGrpSpPr>
        <p:grpSpPr>
          <a:xfrm>
            <a:off x="58783" y="1912317"/>
            <a:ext cx="888273" cy="3813663"/>
            <a:chOff x="58784" y="2560319"/>
            <a:chExt cx="888273" cy="3813663"/>
          </a:xfrm>
        </p:grpSpPr>
        <p:sp>
          <p:nvSpPr>
            <p:cNvPr id="8" name="Rectangle 7">
              <a:extLst>
                <a:ext uri="{FF2B5EF4-FFF2-40B4-BE49-F238E27FC236}">
                  <a16:creationId xmlns:a16="http://schemas.microsoft.com/office/drawing/2014/main" id="{EA7BDE28-C895-4DA1-AAF9-C03B684A32AD}"/>
                </a:ext>
              </a:extLst>
            </p:cNvPr>
            <p:cNvSpPr/>
            <p:nvPr/>
          </p:nvSpPr>
          <p:spPr>
            <a:xfrm>
              <a:off x="58784" y="2560319"/>
              <a:ext cx="888273" cy="3813663"/>
            </a:xfrm>
            <a:prstGeom prst="rect">
              <a:avLst/>
            </a:prstGeom>
            <a:solidFill>
              <a:srgbClr val="FCF7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Down 4">
              <a:extLst>
                <a:ext uri="{FF2B5EF4-FFF2-40B4-BE49-F238E27FC236}">
                  <a16:creationId xmlns:a16="http://schemas.microsoft.com/office/drawing/2014/main" id="{43655EE4-C664-4BE9-BD13-C389D327799A}"/>
                </a:ext>
              </a:extLst>
            </p:cNvPr>
            <p:cNvSpPr/>
            <p:nvPr/>
          </p:nvSpPr>
          <p:spPr>
            <a:xfrm>
              <a:off x="130629" y="3357153"/>
              <a:ext cx="744583" cy="22958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13D44B4-EDBA-4855-AECA-12199190E10A}"/>
                </a:ext>
              </a:extLst>
            </p:cNvPr>
            <p:cNvSpPr txBox="1"/>
            <p:nvPr/>
          </p:nvSpPr>
          <p:spPr>
            <a:xfrm>
              <a:off x="65315" y="2560320"/>
              <a:ext cx="875211" cy="707886"/>
            </a:xfrm>
            <a:prstGeom prst="rect">
              <a:avLst/>
            </a:prstGeom>
            <a:noFill/>
          </p:spPr>
          <p:txBody>
            <a:bodyPr wrap="square" rtlCol="0">
              <a:spAutoFit/>
            </a:bodyPr>
            <a:lstStyle/>
            <a:p>
              <a:pPr algn="ctr"/>
              <a:r>
                <a:rPr lang="en-US" sz="2000" dirty="0">
                  <a:latin typeface="+mn-lt"/>
                </a:rPr>
                <a:t>Less Rigor</a:t>
              </a:r>
            </a:p>
          </p:txBody>
        </p:sp>
        <p:sp>
          <p:nvSpPr>
            <p:cNvPr id="7" name="TextBox 6">
              <a:extLst>
                <a:ext uri="{FF2B5EF4-FFF2-40B4-BE49-F238E27FC236}">
                  <a16:creationId xmlns:a16="http://schemas.microsoft.com/office/drawing/2014/main" id="{26DBE37D-5416-4EAB-A084-0FFC1CF5D913}"/>
                </a:ext>
              </a:extLst>
            </p:cNvPr>
            <p:cNvSpPr txBox="1"/>
            <p:nvPr/>
          </p:nvSpPr>
          <p:spPr>
            <a:xfrm>
              <a:off x="65315" y="5666096"/>
              <a:ext cx="875211" cy="707886"/>
            </a:xfrm>
            <a:prstGeom prst="rect">
              <a:avLst/>
            </a:prstGeom>
            <a:noFill/>
          </p:spPr>
          <p:txBody>
            <a:bodyPr wrap="square" rtlCol="0">
              <a:spAutoFit/>
            </a:bodyPr>
            <a:lstStyle/>
            <a:p>
              <a:pPr algn="ctr"/>
              <a:r>
                <a:rPr lang="en-US" sz="2000" dirty="0">
                  <a:latin typeface="+mn-lt"/>
                </a:rPr>
                <a:t>More Rigor</a:t>
              </a:r>
            </a:p>
          </p:txBody>
        </p:sp>
      </p:grpSp>
      <p:sp>
        <p:nvSpPr>
          <p:cNvPr id="10" name="TextBox 9">
            <a:extLst>
              <a:ext uri="{FF2B5EF4-FFF2-40B4-BE49-F238E27FC236}">
                <a16:creationId xmlns:a16="http://schemas.microsoft.com/office/drawing/2014/main" id="{80092431-1C35-AF45-B239-3045BAF16C14}"/>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755352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219653"/>
            <a:ext cx="8138160" cy="4259263"/>
          </a:xfrm>
        </p:spPr>
        <p:txBody>
          <a:bodyPr/>
          <a:lstStyle/>
          <a:p>
            <a:r>
              <a:rPr lang="en-US" dirty="0"/>
              <a:t>Less rigor</a:t>
            </a:r>
          </a:p>
          <a:p>
            <a:pPr lvl="1">
              <a:spcAft>
                <a:spcPts val="0"/>
              </a:spcAft>
            </a:pPr>
            <a:r>
              <a:rPr lang="en-US" dirty="0"/>
              <a:t>STOPS-synthetic “out of the box”</a:t>
            </a:r>
          </a:p>
          <a:p>
            <a:pPr lvl="1">
              <a:spcAft>
                <a:spcPts val="0"/>
              </a:spcAft>
            </a:pPr>
            <a:r>
              <a:rPr lang="en-US" dirty="0"/>
              <a:t>Required inputs only; no counts; little calibration</a:t>
            </a:r>
          </a:p>
          <a:p>
            <a:pPr lvl="1"/>
            <a:r>
              <a:rPr lang="en-US" dirty="0"/>
              <a:t>Just coding of the Build scenario</a:t>
            </a:r>
          </a:p>
          <a:p>
            <a:pPr indent="-338138"/>
            <a:r>
              <a:rPr lang="en-US" dirty="0"/>
              <a:t>Increasing rigor</a:t>
            </a:r>
          </a:p>
          <a:p>
            <a:pPr lvl="1">
              <a:spcAft>
                <a:spcPts val="0"/>
              </a:spcAft>
            </a:pPr>
            <a:r>
              <a:rPr lang="en-US" dirty="0"/>
              <a:t>Counts; additional data; closer calibration</a:t>
            </a:r>
          </a:p>
          <a:p>
            <a:pPr lvl="1">
              <a:spcAft>
                <a:spcPts val="0"/>
              </a:spcAft>
            </a:pPr>
            <a:r>
              <a:rPr lang="en-US" dirty="0"/>
              <a:t>STOPS-incremental</a:t>
            </a:r>
          </a:p>
          <a:p>
            <a:pPr lvl="1"/>
            <a:r>
              <a:rPr lang="en-US" dirty="0"/>
              <a:t>Probably more time, effort, and cost</a:t>
            </a:r>
          </a:p>
        </p:txBody>
      </p:sp>
      <p:sp>
        <p:nvSpPr>
          <p:cNvPr id="2" name="Title 1"/>
          <p:cNvSpPr>
            <a:spLocks noGrp="1"/>
          </p:cNvSpPr>
          <p:nvPr>
            <p:ph type="title"/>
          </p:nvPr>
        </p:nvSpPr>
        <p:spPr/>
        <p:txBody>
          <a:bodyPr/>
          <a:lstStyle/>
          <a:p>
            <a:r>
              <a:rPr lang="en-US" dirty="0"/>
              <a:t>Choice of Application Mode</a:t>
            </a:r>
          </a:p>
        </p:txBody>
      </p:sp>
      <p:sp>
        <p:nvSpPr>
          <p:cNvPr id="5" name="TextBox 4">
            <a:extLst>
              <a:ext uri="{FF2B5EF4-FFF2-40B4-BE49-F238E27FC236}">
                <a16:creationId xmlns:a16="http://schemas.microsoft.com/office/drawing/2014/main" id="{0F25274C-7085-BA4C-97F2-642D23FEA04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52947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859"/>
            <a:ext cx="8347166" cy="4259263"/>
          </a:xfrm>
        </p:spPr>
        <p:txBody>
          <a:bodyPr/>
          <a:lstStyle/>
          <a:p>
            <a:r>
              <a:rPr lang="en-US" dirty="0"/>
              <a:t>With a good rider survey already in hand and a project that serves a well-developed transit market</a:t>
            </a:r>
          </a:p>
          <a:p>
            <a:pPr lvl="1"/>
            <a:r>
              <a:rPr lang="en-US" sz="2400" dirty="0"/>
              <a:t>Incremental approach calibrates more readily and has lower likelihood of travel-market distortions</a:t>
            </a:r>
          </a:p>
          <a:p>
            <a:pPr lvl="1"/>
            <a:r>
              <a:rPr lang="en-US" sz="2400" dirty="0"/>
              <a:t>Therefore, STOPS-incremental is more likely to provide reliable predictions of future ridership patterns</a:t>
            </a:r>
          </a:p>
          <a:p>
            <a:pPr lvl="1"/>
            <a:r>
              <a:rPr lang="en-US" sz="2400" dirty="0"/>
              <a:t>For larger, more complex, and riskier projects, the advantages of STOPS-incremental may suggest that the collection of rider survey data is desirable where appropriate data are not currently available</a:t>
            </a:r>
          </a:p>
        </p:txBody>
      </p:sp>
      <p:sp>
        <p:nvSpPr>
          <p:cNvPr id="2" name="Title 1"/>
          <p:cNvSpPr>
            <a:spLocks noGrp="1"/>
          </p:cNvSpPr>
          <p:nvPr>
            <p:ph type="title"/>
          </p:nvPr>
        </p:nvSpPr>
        <p:spPr/>
        <p:txBody>
          <a:bodyPr/>
          <a:lstStyle/>
          <a:p>
            <a:r>
              <a:rPr lang="en-US" dirty="0"/>
              <a:t>Choosing an Application Mode</a:t>
            </a:r>
          </a:p>
        </p:txBody>
      </p:sp>
      <p:sp>
        <p:nvSpPr>
          <p:cNvPr id="5" name="TextBox 4">
            <a:extLst>
              <a:ext uri="{FF2B5EF4-FFF2-40B4-BE49-F238E27FC236}">
                <a16:creationId xmlns:a16="http://schemas.microsoft.com/office/drawing/2014/main" id="{DCA3FE36-FE05-B845-B53A-F93320E0EAD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57381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a:t>National Calibration</a:t>
            </a:r>
          </a:p>
        </p:txBody>
      </p:sp>
      <p:sp>
        <p:nvSpPr>
          <p:cNvPr id="3" name="TextBox 2">
            <a:extLst>
              <a:ext uri="{FF2B5EF4-FFF2-40B4-BE49-F238E27FC236}">
                <a16:creationId xmlns:a16="http://schemas.microsoft.com/office/drawing/2014/main" id="{9031E982-ABE0-114A-9E69-A9DC0BF0E33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445124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F8C2B7-165E-407F-9CEC-43C610FAEC96}"/>
              </a:ext>
            </a:extLst>
          </p:cNvPr>
          <p:cNvSpPr>
            <a:spLocks noGrp="1"/>
          </p:cNvSpPr>
          <p:nvPr>
            <p:ph idx="1"/>
          </p:nvPr>
        </p:nvSpPr>
        <p:spPr>
          <a:xfrm>
            <a:off x="457200" y="1614714"/>
            <a:ext cx="8229600" cy="4525963"/>
          </a:xfrm>
        </p:spPr>
        <p:txBody>
          <a:bodyPr/>
          <a:lstStyle/>
          <a:p>
            <a:r>
              <a:rPr lang="en-US" dirty="0"/>
              <a:t>Traditional approach</a:t>
            </a:r>
          </a:p>
          <a:p>
            <a:pPr lvl="1"/>
            <a:r>
              <a:rPr lang="en-US" dirty="0"/>
              <a:t>“Estimation” with econometric software</a:t>
            </a:r>
          </a:p>
          <a:p>
            <a:pPr lvl="1"/>
            <a:r>
              <a:rPr lang="en-US" dirty="0"/>
              <a:t>Data from an individual metro area</a:t>
            </a:r>
          </a:p>
          <a:p>
            <a:pPr lvl="1"/>
            <a:r>
              <a:rPr lang="en-US" dirty="0"/>
              <a:t>Struggles with relative values of parameters on highly inter-correlated attributes of travel modes and traveler characteristics</a:t>
            </a:r>
          </a:p>
        </p:txBody>
      </p:sp>
      <p:sp>
        <p:nvSpPr>
          <p:cNvPr id="3" name="Title 2">
            <a:extLst>
              <a:ext uri="{FF2B5EF4-FFF2-40B4-BE49-F238E27FC236}">
                <a16:creationId xmlns:a16="http://schemas.microsoft.com/office/drawing/2014/main" id="{A470AEB9-0584-4379-AC84-B110E40D33C8}"/>
              </a:ext>
            </a:extLst>
          </p:cNvPr>
          <p:cNvSpPr>
            <a:spLocks noGrp="1"/>
          </p:cNvSpPr>
          <p:nvPr>
            <p:ph type="title"/>
          </p:nvPr>
        </p:nvSpPr>
        <p:spPr/>
        <p:txBody>
          <a:bodyPr/>
          <a:lstStyle/>
          <a:p>
            <a:r>
              <a:rPr lang="en-US" dirty="0">
                <a:solidFill>
                  <a:schemeClr val="tx1"/>
                </a:solidFill>
              </a:rPr>
              <a:t>National Parameter Development</a:t>
            </a:r>
          </a:p>
        </p:txBody>
      </p:sp>
      <p:sp>
        <p:nvSpPr>
          <p:cNvPr id="6" name="TextBox 5">
            <a:extLst>
              <a:ext uri="{FF2B5EF4-FFF2-40B4-BE49-F238E27FC236}">
                <a16:creationId xmlns:a16="http://schemas.microsoft.com/office/drawing/2014/main" id="{C03FED32-06E5-F843-A056-58BE945FC9B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05550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F8C2B7-165E-407F-9CEC-43C610FAEC96}"/>
              </a:ext>
            </a:extLst>
          </p:cNvPr>
          <p:cNvSpPr>
            <a:spLocks noGrp="1"/>
          </p:cNvSpPr>
          <p:nvPr>
            <p:ph idx="1"/>
          </p:nvPr>
        </p:nvSpPr>
        <p:spPr>
          <a:xfrm>
            <a:off x="116114" y="755196"/>
            <a:ext cx="9027886" cy="4259263"/>
          </a:xfrm>
        </p:spPr>
        <p:txBody>
          <a:bodyPr/>
          <a:lstStyle/>
          <a:p>
            <a:pPr marL="0" indent="0">
              <a:buNone/>
            </a:pPr>
            <a:r>
              <a:rPr lang="en-US" dirty="0"/>
              <a:t> Approach for STOPS</a:t>
            </a:r>
          </a:p>
          <a:p>
            <a:pPr lvl="1">
              <a:spcAft>
                <a:spcPts val="0"/>
              </a:spcAft>
            </a:pPr>
            <a:r>
              <a:rPr lang="en-US" dirty="0"/>
              <a:t>Starting-point parameter values</a:t>
            </a:r>
          </a:p>
          <a:p>
            <a:pPr lvl="2">
              <a:spcAft>
                <a:spcPts val="0"/>
              </a:spcAft>
            </a:pPr>
            <a:r>
              <a:rPr lang="en-US" dirty="0"/>
              <a:t>Built on outcomes of 40 years of parameter estimation</a:t>
            </a:r>
          </a:p>
          <a:p>
            <a:pPr lvl="2"/>
            <a:r>
              <a:rPr lang="en-US" dirty="0"/>
              <a:t>Constrained to be consistent in path-building and </a:t>
            </a:r>
            <a:br>
              <a:rPr lang="en-US" dirty="0"/>
            </a:br>
            <a:r>
              <a:rPr lang="en-US" dirty="0"/>
              <a:t>mode choice</a:t>
            </a:r>
          </a:p>
          <a:p>
            <a:pPr lvl="1">
              <a:spcAft>
                <a:spcPts val="0"/>
              </a:spcAft>
            </a:pPr>
            <a:r>
              <a:rPr lang="en-US" dirty="0"/>
              <a:t>Iterative adjustment of starting-point parameters</a:t>
            </a:r>
          </a:p>
          <a:p>
            <a:pPr lvl="2">
              <a:spcAft>
                <a:spcPts val="0"/>
              </a:spcAft>
            </a:pPr>
            <a:r>
              <a:rPr lang="en-US" dirty="0"/>
              <a:t>Adjustments made to path-building parameters to match paths reported in the surveys and by on-line path-finders</a:t>
            </a:r>
          </a:p>
          <a:p>
            <a:pPr lvl="2"/>
            <a:r>
              <a:rPr lang="en-US" dirty="0"/>
              <a:t>Mode choice parameters revised accordingly</a:t>
            </a:r>
          </a:p>
          <a:p>
            <a:pPr lvl="1"/>
            <a:r>
              <a:rPr lang="en-US" dirty="0"/>
              <a:t>Calibration and validation against datasets assembled from many metro areas and transit systems</a:t>
            </a:r>
          </a:p>
        </p:txBody>
      </p:sp>
      <p:sp>
        <p:nvSpPr>
          <p:cNvPr id="3" name="Title 2">
            <a:extLst>
              <a:ext uri="{FF2B5EF4-FFF2-40B4-BE49-F238E27FC236}">
                <a16:creationId xmlns:a16="http://schemas.microsoft.com/office/drawing/2014/main" id="{A470AEB9-0584-4379-AC84-B110E40D33C8}"/>
              </a:ext>
            </a:extLst>
          </p:cNvPr>
          <p:cNvSpPr>
            <a:spLocks noGrp="1"/>
          </p:cNvSpPr>
          <p:nvPr>
            <p:ph type="title"/>
          </p:nvPr>
        </p:nvSpPr>
        <p:spPr/>
        <p:txBody>
          <a:bodyPr/>
          <a:lstStyle/>
          <a:p>
            <a:r>
              <a:rPr lang="en-US" dirty="0">
                <a:solidFill>
                  <a:schemeClr val="tx1"/>
                </a:solidFill>
              </a:rPr>
              <a:t>National Parameter Development</a:t>
            </a:r>
          </a:p>
        </p:txBody>
      </p:sp>
      <p:sp>
        <p:nvSpPr>
          <p:cNvPr id="6" name="TextBox 5">
            <a:extLst>
              <a:ext uri="{FF2B5EF4-FFF2-40B4-BE49-F238E27FC236}">
                <a16:creationId xmlns:a16="http://schemas.microsoft.com/office/drawing/2014/main" id="{550158FE-FD7F-BE47-B091-159764CCD80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425691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2D25-768A-E340-8DDC-DAD21F45342B}"/>
              </a:ext>
            </a:extLst>
          </p:cNvPr>
          <p:cNvSpPr>
            <a:spLocks noGrp="1"/>
          </p:cNvSpPr>
          <p:nvPr>
            <p:ph type="ctrTitle"/>
          </p:nvPr>
        </p:nvSpPr>
        <p:spPr>
          <a:xfrm>
            <a:off x="685800" y="1245049"/>
            <a:ext cx="7772400" cy="1077237"/>
          </a:xfrm>
        </p:spPr>
        <p:txBody>
          <a:bodyPr/>
          <a:lstStyle/>
          <a:p>
            <a:pPr algn="ctr"/>
            <a:r>
              <a:rPr lang="en-US" dirty="0"/>
              <a:t>Content sourced from:</a:t>
            </a:r>
          </a:p>
        </p:txBody>
      </p:sp>
      <p:sp>
        <p:nvSpPr>
          <p:cNvPr id="3" name="Subtitle 2">
            <a:extLst>
              <a:ext uri="{FF2B5EF4-FFF2-40B4-BE49-F238E27FC236}">
                <a16:creationId xmlns:a16="http://schemas.microsoft.com/office/drawing/2014/main" id="{073A2C09-742F-3646-A802-932EB2534E44}"/>
              </a:ext>
            </a:extLst>
          </p:cNvPr>
          <p:cNvSpPr>
            <a:spLocks noGrp="1"/>
          </p:cNvSpPr>
          <p:nvPr>
            <p:ph type="subTitle" idx="1"/>
          </p:nvPr>
        </p:nvSpPr>
        <p:spPr>
          <a:xfrm>
            <a:off x="1371600" y="2322286"/>
            <a:ext cx="6400800" cy="1752600"/>
          </a:xfrm>
        </p:spPr>
        <p:txBody>
          <a:bodyPr/>
          <a:lstStyle/>
          <a:p>
            <a:r>
              <a:rPr lang="en-US" dirty="0"/>
              <a:t>NTI/FTA STOPS Training Phoenix, June 2019</a:t>
            </a:r>
          </a:p>
          <a:p>
            <a:r>
              <a:rPr lang="en-US" dirty="0"/>
              <a:t>and</a:t>
            </a:r>
          </a:p>
          <a:p>
            <a:r>
              <a:rPr lang="en-US" dirty="0"/>
              <a:t>STOPS User Guide v2.50 DRAFT 2019-04-18</a:t>
            </a:r>
          </a:p>
        </p:txBody>
      </p:sp>
    </p:spTree>
    <p:extLst>
      <p:ext uri="{BB962C8B-B14F-4D97-AF65-F5344CB8AC3E}">
        <p14:creationId xmlns:p14="http://schemas.microsoft.com/office/powerpoint/2010/main" val="5049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48343" y="885373"/>
            <a:ext cx="8338457" cy="4525963"/>
          </a:xfrm>
        </p:spPr>
        <p:txBody>
          <a:bodyPr/>
          <a:lstStyle/>
          <a:p>
            <a:r>
              <a:rPr lang="en-US" sz="2600" dirty="0"/>
              <a:t>STOPS comes with a “national” </a:t>
            </a:r>
            <a:r>
              <a:rPr lang="en-US" sz="2600" u="sng" dirty="0"/>
              <a:t>static calibration</a:t>
            </a:r>
            <a:r>
              <a:rPr lang="en-US" sz="2600" dirty="0"/>
              <a:t> that tunes its default understanding of fixed-guideway trips and all transit trips by:</a:t>
            </a:r>
          </a:p>
          <a:p>
            <a:pPr lvl="1"/>
            <a:r>
              <a:rPr lang="en-US" sz="2600" dirty="0"/>
              <a:t>Trip purpose, auto-ownership, and access mode</a:t>
            </a:r>
          </a:p>
          <a:p>
            <a:pPr lvl="1"/>
            <a:r>
              <a:rPr lang="en-US" sz="2600" dirty="0"/>
              <a:t>Transit access/egress time, run-times, frequencies</a:t>
            </a:r>
          </a:p>
          <a:p>
            <a:pPr lvl="1"/>
            <a:r>
              <a:rPr lang="en-US" sz="2600" dirty="0"/>
              <a:t>Fixed-guideway effects compared to local bus</a:t>
            </a:r>
          </a:p>
          <a:p>
            <a:pPr marL="457200" lvl="1" indent="0">
              <a:buNone/>
            </a:pPr>
            <a:endParaRPr lang="en-US" sz="2600" dirty="0"/>
          </a:p>
          <a:p>
            <a:r>
              <a:rPr lang="en-US" sz="2600" dirty="0"/>
              <a:t>Data are from database of published rider surveys, count data, and other ridership information</a:t>
            </a:r>
          </a:p>
        </p:txBody>
      </p:sp>
      <p:sp>
        <p:nvSpPr>
          <p:cNvPr id="5" name="Title 4"/>
          <p:cNvSpPr>
            <a:spLocks noGrp="1"/>
          </p:cNvSpPr>
          <p:nvPr>
            <p:ph type="title"/>
          </p:nvPr>
        </p:nvSpPr>
        <p:spPr/>
        <p:txBody>
          <a:bodyPr/>
          <a:lstStyle/>
          <a:p>
            <a:r>
              <a:rPr lang="en-US" dirty="0"/>
              <a:t>National Parameter Development</a:t>
            </a:r>
          </a:p>
        </p:txBody>
      </p:sp>
      <p:sp>
        <p:nvSpPr>
          <p:cNvPr id="8" name="TextBox 7">
            <a:extLst>
              <a:ext uri="{FF2B5EF4-FFF2-40B4-BE49-F238E27FC236}">
                <a16:creationId xmlns:a16="http://schemas.microsoft.com/office/drawing/2014/main" id="{56BC48FE-36A5-6C42-8766-25204BD99BB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79014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STOPS comes with a “national” </a:t>
            </a:r>
            <a:r>
              <a:rPr lang="en-US" u="sng" dirty="0"/>
              <a:t>dynamic validation</a:t>
            </a:r>
            <a:r>
              <a:rPr lang="en-US" dirty="0"/>
              <a:t> that strengthens its ability to predict the ridership on new fixed-guideway projects</a:t>
            </a:r>
          </a:p>
          <a:p>
            <a:r>
              <a:rPr lang="en-US" dirty="0"/>
              <a:t>Data are from:</a:t>
            </a:r>
          </a:p>
          <a:p>
            <a:pPr lvl="1"/>
            <a:r>
              <a:rPr lang="en-US" dirty="0"/>
              <a:t>Public GTFS schedules from before and after project opening</a:t>
            </a:r>
          </a:p>
          <a:p>
            <a:pPr lvl="1"/>
            <a:r>
              <a:rPr lang="en-US" dirty="0"/>
              <a:t>Reported total project ridership</a:t>
            </a:r>
          </a:p>
        </p:txBody>
      </p:sp>
      <p:sp>
        <p:nvSpPr>
          <p:cNvPr id="5" name="Title 4"/>
          <p:cNvSpPr>
            <a:spLocks noGrp="1"/>
          </p:cNvSpPr>
          <p:nvPr>
            <p:ph type="title"/>
          </p:nvPr>
        </p:nvSpPr>
        <p:spPr/>
        <p:txBody>
          <a:bodyPr/>
          <a:lstStyle/>
          <a:p>
            <a:r>
              <a:rPr lang="en-US"/>
              <a:t>National Parameter Development</a:t>
            </a:r>
            <a:endParaRPr lang="en-US" dirty="0"/>
          </a:p>
        </p:txBody>
      </p:sp>
      <p:sp>
        <p:nvSpPr>
          <p:cNvPr id="8" name="TextBox 7">
            <a:extLst>
              <a:ext uri="{FF2B5EF4-FFF2-40B4-BE49-F238E27FC236}">
                <a16:creationId xmlns:a16="http://schemas.microsoft.com/office/drawing/2014/main" id="{8A3630BA-4628-2040-8E98-848829C3F27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610674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1858"/>
            <a:ext cx="8229600" cy="4525963"/>
          </a:xfrm>
        </p:spPr>
        <p:txBody>
          <a:bodyPr/>
          <a:lstStyle/>
          <a:p>
            <a:r>
              <a:rPr lang="en-US" dirty="0"/>
              <a:t>Iterations and model adjustments</a:t>
            </a:r>
          </a:p>
          <a:p>
            <a:pPr lvl="1"/>
            <a:r>
              <a:rPr lang="en-US" dirty="0"/>
              <a:t>Observations on residuals vs. rider-survey data in previous trials</a:t>
            </a:r>
          </a:p>
          <a:p>
            <a:pPr lvl="1"/>
            <a:r>
              <a:rPr lang="en-US" u="sng" dirty="0">
                <a:solidFill>
                  <a:schemeClr val="accent6"/>
                </a:solidFill>
              </a:rPr>
              <a:t>Hypotheses on behaviors not yet captured</a:t>
            </a:r>
          </a:p>
          <a:p>
            <a:pPr lvl="1"/>
            <a:r>
              <a:rPr lang="en-US" u="sng" dirty="0">
                <a:solidFill>
                  <a:schemeClr val="accent6"/>
                </a:solidFill>
              </a:rPr>
              <a:t>Revised relationships, new variables, and/or </a:t>
            </a:r>
            <a:br>
              <a:rPr lang="en-US" u="sng" dirty="0">
                <a:solidFill>
                  <a:schemeClr val="accent6"/>
                </a:solidFill>
              </a:rPr>
            </a:br>
            <a:r>
              <a:rPr lang="en-US" u="sng" dirty="0">
                <a:solidFill>
                  <a:schemeClr val="accent6"/>
                </a:solidFill>
              </a:rPr>
              <a:t>updated parameters</a:t>
            </a:r>
          </a:p>
          <a:p>
            <a:pPr lvl="1"/>
            <a:r>
              <a:rPr lang="en-US" dirty="0"/>
              <a:t>New application to full set of systems/projects</a:t>
            </a:r>
          </a:p>
          <a:p>
            <a:pPr lvl="1"/>
            <a:r>
              <a:rPr lang="en-US" dirty="0"/>
              <a:t>Repeated until plausible explanation of behavior yields an acceptable fit to the data</a:t>
            </a:r>
          </a:p>
        </p:txBody>
      </p:sp>
      <p:sp>
        <p:nvSpPr>
          <p:cNvPr id="2" name="Title 1"/>
          <p:cNvSpPr>
            <a:spLocks noGrp="1"/>
          </p:cNvSpPr>
          <p:nvPr>
            <p:ph type="title"/>
          </p:nvPr>
        </p:nvSpPr>
        <p:spPr/>
        <p:txBody>
          <a:bodyPr/>
          <a:lstStyle/>
          <a:p>
            <a:r>
              <a:rPr lang="en-US"/>
              <a:t>National Parameter Development</a:t>
            </a:r>
            <a:endParaRPr lang="en-US" dirty="0"/>
          </a:p>
        </p:txBody>
      </p:sp>
      <p:sp>
        <p:nvSpPr>
          <p:cNvPr id="6" name="TextBox 5">
            <a:extLst>
              <a:ext uri="{FF2B5EF4-FFF2-40B4-BE49-F238E27FC236}">
                <a16:creationId xmlns:a16="http://schemas.microsoft.com/office/drawing/2014/main" id="{D11D8B27-8F93-DD47-B15F-171917C9495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41292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lstStyle/>
          <a:p>
            <a:r>
              <a:rPr lang="en-US" dirty="0"/>
              <a:t>STOPS calibration and validation based on data that represent a wide range of conditions not found in a single metro area</a:t>
            </a:r>
          </a:p>
          <a:p>
            <a:r>
              <a:rPr lang="en-US" dirty="0"/>
              <a:t>Solid grasp of:</a:t>
            </a:r>
          </a:p>
          <a:p>
            <a:pPr lvl="1"/>
            <a:r>
              <a:rPr lang="en-US" sz="2600" dirty="0"/>
              <a:t>Impacts of introducing a new mode that is not currently present in the metro area’s transit system</a:t>
            </a:r>
          </a:p>
          <a:p>
            <a:pPr lvl="1"/>
            <a:r>
              <a:rPr lang="en-US" sz="2600" dirty="0"/>
              <a:t>Difference between the introduction of a new mode and expansion of an existing fixed-guideway mode</a:t>
            </a:r>
          </a:p>
          <a:p>
            <a:pPr lvl="1"/>
            <a:r>
              <a:rPr lang="en-US" sz="2600" dirty="0"/>
              <a:t>Sensitivity to changes in service levels – large </a:t>
            </a:r>
            <a:br>
              <a:rPr lang="en-US" sz="2600" dirty="0"/>
            </a:br>
            <a:r>
              <a:rPr lang="en-US" sz="2600" dirty="0"/>
              <a:t>and small</a:t>
            </a:r>
          </a:p>
        </p:txBody>
      </p:sp>
      <p:sp>
        <p:nvSpPr>
          <p:cNvPr id="2" name="Title 1"/>
          <p:cNvSpPr>
            <a:spLocks noGrp="1"/>
          </p:cNvSpPr>
          <p:nvPr>
            <p:ph type="title"/>
          </p:nvPr>
        </p:nvSpPr>
        <p:spPr/>
        <p:txBody>
          <a:bodyPr/>
          <a:lstStyle/>
          <a:p>
            <a:r>
              <a:rPr lang="en-US"/>
              <a:t>National Parameter Development</a:t>
            </a:r>
            <a:endParaRPr lang="en-US" dirty="0"/>
          </a:p>
        </p:txBody>
      </p:sp>
      <p:sp>
        <p:nvSpPr>
          <p:cNvPr id="6" name="TextBox 5">
            <a:extLst>
              <a:ext uri="{FF2B5EF4-FFF2-40B4-BE49-F238E27FC236}">
                <a16:creationId xmlns:a16="http://schemas.microsoft.com/office/drawing/2014/main" id="{DD7AFB44-8DB9-4547-BB6D-A099C0091B3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62528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1420"/>
            <a:ext cx="8229600" cy="4525963"/>
          </a:xfrm>
        </p:spPr>
        <p:txBody>
          <a:bodyPr/>
          <a:lstStyle/>
          <a:p>
            <a:pPr marL="0" indent="0" algn="ctr">
              <a:buNone/>
            </a:pPr>
            <a:r>
              <a:rPr lang="en-US" sz="2800" b="1" dirty="0"/>
              <a:t>Static Calibration</a:t>
            </a:r>
          </a:p>
        </p:txBody>
      </p:sp>
      <p:sp>
        <p:nvSpPr>
          <p:cNvPr id="2" name="Title 1"/>
          <p:cNvSpPr>
            <a:spLocks noGrp="1"/>
          </p:cNvSpPr>
          <p:nvPr>
            <p:ph type="title"/>
          </p:nvPr>
        </p:nvSpPr>
        <p:spPr/>
        <p:txBody>
          <a:bodyPr/>
          <a:lstStyle/>
          <a:p>
            <a:r>
              <a:rPr lang="en-US" dirty="0"/>
              <a:t>National Parameters – Data Sources</a:t>
            </a:r>
          </a:p>
        </p:txBody>
      </p:sp>
      <p:graphicFrame>
        <p:nvGraphicFramePr>
          <p:cNvPr id="4" name="Table 3"/>
          <p:cNvGraphicFramePr>
            <a:graphicFrameLocks noGrp="1"/>
          </p:cNvGraphicFramePr>
          <p:nvPr>
            <p:extLst>
              <p:ext uri="{D42A27DB-BD31-4B8C-83A1-F6EECF244321}">
                <p14:modId xmlns:p14="http://schemas.microsoft.com/office/powerpoint/2010/main" val="351671413"/>
              </p:ext>
            </p:extLst>
          </p:nvPr>
        </p:nvGraphicFramePr>
        <p:xfrm>
          <a:off x="149783" y="1968023"/>
          <a:ext cx="8844434" cy="3261360"/>
        </p:xfrm>
        <a:graphic>
          <a:graphicData uri="http://schemas.openxmlformats.org/drawingml/2006/table">
            <a:tbl>
              <a:tblPr firstRow="1" bandRow="1">
                <a:tableStyleId>{5C22544A-7EE6-4342-B048-85BDC9FD1C3A}</a:tableStyleId>
              </a:tblPr>
              <a:tblGrid>
                <a:gridCol w="1947672">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134439">
                  <a:extLst>
                    <a:ext uri="{9D8B030D-6E8A-4147-A177-3AD203B41FA5}">
                      <a16:colId xmlns:a16="http://schemas.microsoft.com/office/drawing/2014/main" val="20002"/>
                    </a:ext>
                  </a:extLst>
                </a:gridCol>
                <a:gridCol w="1134439">
                  <a:extLst>
                    <a:ext uri="{9D8B030D-6E8A-4147-A177-3AD203B41FA5}">
                      <a16:colId xmlns:a16="http://schemas.microsoft.com/office/drawing/2014/main" val="20003"/>
                    </a:ext>
                  </a:extLst>
                </a:gridCol>
                <a:gridCol w="1134439">
                  <a:extLst>
                    <a:ext uri="{9D8B030D-6E8A-4147-A177-3AD203B41FA5}">
                      <a16:colId xmlns:a16="http://schemas.microsoft.com/office/drawing/2014/main" val="20004"/>
                    </a:ext>
                  </a:extLst>
                </a:gridCol>
                <a:gridCol w="850829">
                  <a:extLst>
                    <a:ext uri="{9D8B030D-6E8A-4147-A177-3AD203B41FA5}">
                      <a16:colId xmlns:a16="http://schemas.microsoft.com/office/drawing/2014/main" val="20005"/>
                    </a:ext>
                  </a:extLst>
                </a:gridCol>
                <a:gridCol w="1133856">
                  <a:extLst>
                    <a:ext uri="{9D8B030D-6E8A-4147-A177-3AD203B41FA5}">
                      <a16:colId xmlns:a16="http://schemas.microsoft.com/office/drawing/2014/main" val="20006"/>
                    </a:ext>
                  </a:extLst>
                </a:gridCol>
              </a:tblGrid>
              <a:tr h="370840">
                <a:tc>
                  <a:txBody>
                    <a:bodyPr/>
                    <a:lstStyle/>
                    <a:p>
                      <a:pPr algn="ctr"/>
                      <a:r>
                        <a:rPr lang="en-US" sz="1600" b="0" dirty="0">
                          <a:solidFill>
                            <a:schemeClr val="tx1"/>
                          </a:solidFill>
                        </a:rPr>
                        <a:t>Metro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Commuter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Heavy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Light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Streetcar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BRT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Local Bus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3840">
                <a:tc>
                  <a:txBody>
                    <a:bodyPr/>
                    <a:lstStyle/>
                    <a:p>
                      <a:r>
                        <a:rPr lang="en-US" sz="1600" b="0" dirty="0"/>
                        <a:t>Atlanta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67640">
                <a:tc>
                  <a:txBody>
                    <a:bodyPr/>
                    <a:lstStyle/>
                    <a:p>
                      <a:r>
                        <a:rPr lang="en-US" sz="1600" b="0" dirty="0"/>
                        <a:t>Charlotte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7640">
                <a:tc>
                  <a:txBody>
                    <a:bodyPr/>
                    <a:lstStyle/>
                    <a:p>
                      <a:r>
                        <a:rPr lang="en-US" sz="1600" b="0" dirty="0"/>
                        <a:t>Denver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67640">
                <a:tc>
                  <a:txBody>
                    <a:bodyPr/>
                    <a:lstStyle/>
                    <a:p>
                      <a:r>
                        <a:rPr lang="en-US" sz="1600" b="0" dirty="0"/>
                        <a:t>Kansas 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9836854"/>
                  </a:ext>
                </a:extLst>
              </a:tr>
              <a:tr h="167640">
                <a:tc>
                  <a:txBody>
                    <a:bodyPr/>
                    <a:lstStyle/>
                    <a:p>
                      <a:r>
                        <a:rPr lang="en-US" sz="1600" b="0" dirty="0"/>
                        <a:t>Norfolk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9779580"/>
                  </a:ext>
                </a:extLst>
              </a:tr>
              <a:tr h="167640">
                <a:tc>
                  <a:txBody>
                    <a:bodyPr/>
                    <a:lstStyle/>
                    <a:p>
                      <a:r>
                        <a:rPr lang="en-US" sz="1600" b="0" dirty="0"/>
                        <a:t>Phoenix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67640">
                <a:tc>
                  <a:txBody>
                    <a:bodyPr/>
                    <a:lstStyle/>
                    <a:p>
                      <a:r>
                        <a:rPr lang="en-US" sz="1600" b="0" dirty="0"/>
                        <a:t>Salt Lake 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67640">
                <a:tc>
                  <a:txBody>
                    <a:bodyPr/>
                    <a:lstStyle/>
                    <a:p>
                      <a:r>
                        <a:rPr lang="en-US" sz="1600" b="0" dirty="0">
                          <a:solidFill>
                            <a:schemeClr val="tx1"/>
                          </a:solidFill>
                        </a:rPr>
                        <a:t>St. Louis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extLst>
                  <a:ext uri="{0D108BD9-81ED-4DB2-BD59-A6C34878D82A}">
                    <a16:rowId xmlns:a16="http://schemas.microsoft.com/office/drawing/2014/main" val="2123311872"/>
                  </a:ext>
                </a:extLst>
              </a:tr>
            </a:tbl>
          </a:graphicData>
        </a:graphic>
      </p:graphicFrame>
      <p:sp>
        <p:nvSpPr>
          <p:cNvPr id="5" name="TextBox 4">
            <a:extLst>
              <a:ext uri="{FF2B5EF4-FFF2-40B4-BE49-F238E27FC236}">
                <a16:creationId xmlns:a16="http://schemas.microsoft.com/office/drawing/2014/main" id="{EF5A9F49-5602-4E03-A9C9-C2D88D38E1EF}"/>
              </a:ext>
            </a:extLst>
          </p:cNvPr>
          <p:cNvSpPr txBox="1"/>
          <p:nvPr/>
        </p:nvSpPr>
        <p:spPr>
          <a:xfrm>
            <a:off x="1247503" y="5431613"/>
            <a:ext cx="6648994" cy="646331"/>
          </a:xfrm>
          <a:prstGeom prst="rect">
            <a:avLst/>
          </a:prstGeom>
          <a:solidFill>
            <a:schemeClr val="bg1"/>
          </a:solidFill>
        </p:spPr>
        <p:txBody>
          <a:bodyPr wrap="square" rtlCol="0">
            <a:spAutoFit/>
          </a:bodyPr>
          <a:lstStyle/>
          <a:p>
            <a:r>
              <a:rPr lang="en-US" dirty="0"/>
              <a:t>This list, and the list on the next slide, document the metro areas used in the grand recalibration of STOPS for Version 2.5</a:t>
            </a:r>
          </a:p>
        </p:txBody>
      </p:sp>
      <p:sp>
        <p:nvSpPr>
          <p:cNvPr id="8" name="TextBox 7">
            <a:extLst>
              <a:ext uri="{FF2B5EF4-FFF2-40B4-BE49-F238E27FC236}">
                <a16:creationId xmlns:a16="http://schemas.microsoft.com/office/drawing/2014/main" id="{751AD24A-6383-5F40-BDE2-6817ADFA1FC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395299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7729" y="1151437"/>
            <a:ext cx="8229600" cy="4259263"/>
          </a:xfrm>
        </p:spPr>
        <p:txBody>
          <a:bodyPr/>
          <a:lstStyle/>
          <a:p>
            <a:pPr marL="0" indent="0" algn="ctr">
              <a:buNone/>
            </a:pPr>
            <a:r>
              <a:rPr lang="en-US" b="1" dirty="0"/>
              <a:t>Dynamic Validation</a:t>
            </a:r>
          </a:p>
        </p:txBody>
      </p:sp>
      <p:sp>
        <p:nvSpPr>
          <p:cNvPr id="2" name="Title 1"/>
          <p:cNvSpPr>
            <a:spLocks noGrp="1"/>
          </p:cNvSpPr>
          <p:nvPr>
            <p:ph type="title"/>
          </p:nvPr>
        </p:nvSpPr>
        <p:spPr/>
        <p:txBody>
          <a:bodyPr/>
          <a:lstStyle/>
          <a:p>
            <a:r>
              <a:rPr lang="en-US" dirty="0"/>
              <a:t>National Parameters – Data Sources</a:t>
            </a:r>
          </a:p>
        </p:txBody>
      </p:sp>
      <p:graphicFrame>
        <p:nvGraphicFramePr>
          <p:cNvPr id="4" name="Table 3"/>
          <p:cNvGraphicFramePr>
            <a:graphicFrameLocks noGrp="1"/>
          </p:cNvGraphicFramePr>
          <p:nvPr>
            <p:extLst>
              <p:ext uri="{D42A27DB-BD31-4B8C-83A1-F6EECF244321}">
                <p14:modId xmlns:p14="http://schemas.microsoft.com/office/powerpoint/2010/main" val="2092539076"/>
              </p:ext>
            </p:extLst>
          </p:nvPr>
        </p:nvGraphicFramePr>
        <p:xfrm>
          <a:off x="577729" y="1838410"/>
          <a:ext cx="7988543" cy="4267200"/>
        </p:xfrm>
        <a:graphic>
          <a:graphicData uri="http://schemas.openxmlformats.org/drawingml/2006/table">
            <a:tbl>
              <a:tblPr firstRow="1" bandRow="1">
                <a:tableStyleId>{5C22544A-7EE6-4342-B048-85BDC9FD1C3A}</a:tableStyleId>
              </a:tblPr>
              <a:tblGrid>
                <a:gridCol w="1944359">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133856">
                  <a:extLst>
                    <a:ext uri="{9D8B030D-6E8A-4147-A177-3AD203B41FA5}">
                      <a16:colId xmlns:a16="http://schemas.microsoft.com/office/drawing/2014/main" val="20002"/>
                    </a:ext>
                  </a:extLst>
                </a:gridCol>
                <a:gridCol w="1133856">
                  <a:extLst>
                    <a:ext uri="{9D8B030D-6E8A-4147-A177-3AD203B41FA5}">
                      <a16:colId xmlns:a16="http://schemas.microsoft.com/office/drawing/2014/main" val="20003"/>
                    </a:ext>
                  </a:extLst>
                </a:gridCol>
                <a:gridCol w="1133856">
                  <a:extLst>
                    <a:ext uri="{9D8B030D-6E8A-4147-A177-3AD203B41FA5}">
                      <a16:colId xmlns:a16="http://schemas.microsoft.com/office/drawing/2014/main" val="20004"/>
                    </a:ext>
                  </a:extLst>
                </a:gridCol>
                <a:gridCol w="1133856">
                  <a:extLst>
                    <a:ext uri="{9D8B030D-6E8A-4147-A177-3AD203B41FA5}">
                      <a16:colId xmlns:a16="http://schemas.microsoft.com/office/drawing/2014/main" val="20005"/>
                    </a:ext>
                  </a:extLst>
                </a:gridCol>
              </a:tblGrid>
              <a:tr h="370840">
                <a:tc>
                  <a:txBody>
                    <a:bodyPr/>
                    <a:lstStyle/>
                    <a:p>
                      <a:pPr algn="ctr"/>
                      <a:r>
                        <a:rPr lang="en-US" sz="1600" b="0" dirty="0">
                          <a:solidFill>
                            <a:schemeClr val="tx1"/>
                          </a:solidFill>
                        </a:rPr>
                        <a:t>Metro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Commuter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Heavy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Light Rail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Streetcar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solidFill>
                            <a:schemeClr val="tx1"/>
                          </a:solidFill>
                        </a:rPr>
                        <a:t>BRT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3840">
                <a:tc>
                  <a:txBody>
                    <a:bodyPr/>
                    <a:lstStyle/>
                    <a:p>
                      <a:r>
                        <a:rPr lang="en-US" sz="1600" b="0" dirty="0"/>
                        <a:t>Norfolk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67640">
                <a:tc>
                  <a:txBody>
                    <a:bodyPr/>
                    <a:lstStyle/>
                    <a:p>
                      <a:r>
                        <a:rPr lang="en-US" sz="1600" b="0" dirty="0"/>
                        <a:t>Orlando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67640">
                <a:tc>
                  <a:txBody>
                    <a:bodyPr/>
                    <a:lstStyle/>
                    <a:p>
                      <a:r>
                        <a:rPr lang="en-US" sz="1600" b="0" dirty="0"/>
                        <a:t>Nashville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67640">
                <a:tc>
                  <a:txBody>
                    <a:bodyPr/>
                    <a:lstStyle/>
                    <a:p>
                      <a:r>
                        <a:rPr lang="en-US" sz="1600" b="0" dirty="0"/>
                        <a:t>Denver 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9836854"/>
                  </a:ext>
                </a:extLst>
              </a:tr>
              <a:tr h="167640">
                <a:tc>
                  <a:txBody>
                    <a:bodyPr/>
                    <a:lstStyle/>
                    <a:p>
                      <a:r>
                        <a:rPr lang="en-US" sz="1600" b="0" dirty="0"/>
                        <a:t>Phoenix NW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9779580"/>
                  </a:ext>
                </a:extLst>
              </a:tr>
              <a:tr h="167640">
                <a:tc>
                  <a:txBody>
                    <a:bodyPr/>
                    <a:lstStyle/>
                    <a:p>
                      <a:r>
                        <a:rPr lang="en-US" sz="1600" b="0" dirty="0"/>
                        <a:t>Phoenix Mesa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67640">
                <a:tc>
                  <a:txBody>
                    <a:bodyPr/>
                    <a:lstStyle/>
                    <a:p>
                      <a:r>
                        <a:rPr lang="en-US" sz="1600" b="0" dirty="0"/>
                        <a:t>Grand Rapids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67640">
                <a:tc>
                  <a:txBody>
                    <a:bodyPr/>
                    <a:lstStyle/>
                    <a:p>
                      <a:r>
                        <a:rPr lang="en-US" sz="1600" b="0" dirty="0">
                          <a:solidFill>
                            <a:schemeClr val="tx1"/>
                          </a:solidFill>
                        </a:rPr>
                        <a:t>Seattle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extLst>
                  <a:ext uri="{0D108BD9-81ED-4DB2-BD59-A6C34878D82A}">
                    <a16:rowId xmlns:a16="http://schemas.microsoft.com/office/drawing/2014/main" val="2123311872"/>
                  </a:ext>
                </a:extLst>
              </a:tr>
              <a:tr h="167640">
                <a:tc>
                  <a:txBody>
                    <a:bodyPr/>
                    <a:lstStyle/>
                    <a:p>
                      <a:r>
                        <a:rPr lang="en-US" sz="1600" b="0" dirty="0">
                          <a:solidFill>
                            <a:schemeClr val="tx1"/>
                          </a:solidFill>
                        </a:rPr>
                        <a:t>NY 2</a:t>
                      </a:r>
                      <a:r>
                        <a:rPr lang="en-US" sz="1600" b="0" baseline="30000" dirty="0">
                          <a:solidFill>
                            <a:schemeClr val="tx1"/>
                          </a:solidFill>
                        </a:rPr>
                        <a:t>nd</a:t>
                      </a:r>
                      <a:r>
                        <a:rPr lang="en-US" sz="1600" b="0" dirty="0">
                          <a:solidFill>
                            <a:schemeClr val="tx1"/>
                          </a:solidFill>
                        </a:rPr>
                        <a:t> Ave.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extLst>
                  <a:ext uri="{0D108BD9-81ED-4DB2-BD59-A6C34878D82A}">
                    <a16:rowId xmlns:a16="http://schemas.microsoft.com/office/drawing/2014/main" val="2384532963"/>
                  </a:ext>
                </a:extLst>
              </a:tr>
              <a:tr h="167640">
                <a:tc>
                  <a:txBody>
                    <a:bodyPr/>
                    <a:lstStyle/>
                    <a:p>
                      <a:r>
                        <a:rPr lang="en-US" sz="1600" b="0" dirty="0">
                          <a:solidFill>
                            <a:schemeClr val="tx1"/>
                          </a:solidFill>
                        </a:rPr>
                        <a:t>DC Silver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extLst>
                  <a:ext uri="{0D108BD9-81ED-4DB2-BD59-A6C34878D82A}">
                    <a16:rowId xmlns:a16="http://schemas.microsoft.com/office/drawing/2014/main" val="3110033653"/>
                  </a:ext>
                </a:extLst>
              </a:tr>
              <a:tr h="167640">
                <a:tc>
                  <a:txBody>
                    <a:bodyPr/>
                    <a:lstStyle/>
                    <a:p>
                      <a:r>
                        <a:rPr lang="en-US" sz="1600" b="0" dirty="0">
                          <a:solidFill>
                            <a:schemeClr val="tx1"/>
                          </a:solidFill>
                        </a:rPr>
                        <a:t>DC Streetcar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9FA"/>
                    </a:solidFill>
                  </a:tcPr>
                </a:tc>
                <a:extLst>
                  <a:ext uri="{0D108BD9-81ED-4DB2-BD59-A6C34878D82A}">
                    <a16:rowId xmlns:a16="http://schemas.microsoft.com/office/drawing/2014/main" val="3075006714"/>
                  </a:ext>
                </a:extLst>
              </a:tr>
            </a:tbl>
          </a:graphicData>
        </a:graphic>
      </p:graphicFrame>
      <p:sp>
        <p:nvSpPr>
          <p:cNvPr id="6" name="TextBox 5">
            <a:extLst>
              <a:ext uri="{FF2B5EF4-FFF2-40B4-BE49-F238E27FC236}">
                <a16:creationId xmlns:a16="http://schemas.microsoft.com/office/drawing/2014/main" id="{06712765-BDCC-D949-87B5-3338AEAB1DA3}"/>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80295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5742"/>
            <a:ext cx="8229600" cy="4525963"/>
          </a:xfrm>
        </p:spPr>
        <p:txBody>
          <a:bodyPr/>
          <a:lstStyle/>
          <a:p>
            <a:pPr marL="0" indent="0" algn="ctr">
              <a:buNone/>
            </a:pPr>
            <a:r>
              <a:rPr lang="en-US" sz="2000" dirty="0"/>
              <a:t>Comparison of STOPS vs. Observed Ridership (Dynamic Test)</a:t>
            </a:r>
          </a:p>
          <a:p>
            <a:endParaRPr lang="en-US" dirty="0"/>
          </a:p>
        </p:txBody>
      </p:sp>
      <p:sp>
        <p:nvSpPr>
          <p:cNvPr id="2" name="Title 1"/>
          <p:cNvSpPr>
            <a:spLocks noGrp="1"/>
          </p:cNvSpPr>
          <p:nvPr>
            <p:ph type="title"/>
          </p:nvPr>
        </p:nvSpPr>
        <p:spPr/>
        <p:txBody>
          <a:bodyPr/>
          <a:lstStyle/>
          <a:p>
            <a:r>
              <a:rPr lang="en-US" dirty="0"/>
              <a:t>National Calibration Results</a:t>
            </a:r>
          </a:p>
        </p:txBody>
      </p:sp>
      <p:graphicFrame>
        <p:nvGraphicFramePr>
          <p:cNvPr id="6" name="Chart 5">
            <a:extLst>
              <a:ext uri="{FF2B5EF4-FFF2-40B4-BE49-F238E27FC236}">
                <a16:creationId xmlns:a16="http://schemas.microsoft.com/office/drawing/2014/main" id="{62A707A9-9302-4146-91DF-F8A3804523CE}"/>
              </a:ext>
            </a:extLst>
          </p:cNvPr>
          <p:cNvGraphicFramePr>
            <a:graphicFrameLocks/>
          </p:cNvGraphicFramePr>
          <p:nvPr>
            <p:extLst>
              <p:ext uri="{D42A27DB-BD31-4B8C-83A1-F6EECF244321}">
                <p14:modId xmlns:p14="http://schemas.microsoft.com/office/powerpoint/2010/main" val="2389322729"/>
              </p:ext>
            </p:extLst>
          </p:nvPr>
        </p:nvGraphicFramePr>
        <p:xfrm>
          <a:off x="457200" y="1844765"/>
          <a:ext cx="8229600" cy="3931921"/>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2592997-5553-3C40-A94D-24578F8BF97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872048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1. Details matter</a:t>
            </a:r>
          </a:p>
          <a:p>
            <a:pPr lvl="1"/>
            <a:r>
              <a:rPr lang="en-US" dirty="0"/>
              <a:t>Effective district and station group definitions </a:t>
            </a:r>
          </a:p>
          <a:p>
            <a:pPr lvl="1"/>
            <a:r>
              <a:rPr lang="en-US" dirty="0"/>
              <a:t>Accurate count data</a:t>
            </a:r>
          </a:p>
          <a:p>
            <a:pPr lvl="1"/>
            <a:r>
              <a:rPr lang="en-US" dirty="0"/>
              <a:t>Accounting for special markets</a:t>
            </a:r>
          </a:p>
          <a:p>
            <a:pPr lvl="1"/>
            <a:r>
              <a:rPr lang="en-US" b="1" dirty="0"/>
              <a:t>Simplified ≠ sloppy!! </a:t>
            </a:r>
          </a:p>
          <a:p>
            <a:pPr lvl="1"/>
            <a:r>
              <a:rPr lang="en-US" b="1" dirty="0"/>
              <a:t>(And simplified ≠ sketch, either)</a:t>
            </a:r>
          </a:p>
        </p:txBody>
      </p:sp>
      <p:sp>
        <p:nvSpPr>
          <p:cNvPr id="5" name="Title 4"/>
          <p:cNvSpPr>
            <a:spLocks noGrp="1"/>
          </p:cNvSpPr>
          <p:nvPr>
            <p:ph type="title"/>
          </p:nvPr>
        </p:nvSpPr>
        <p:spPr/>
        <p:txBody>
          <a:bodyPr/>
          <a:lstStyle/>
          <a:p>
            <a:r>
              <a:rPr lang="en-US"/>
              <a:t>Two Cautions</a:t>
            </a:r>
            <a:endParaRPr lang="en-US" dirty="0"/>
          </a:p>
        </p:txBody>
      </p:sp>
      <p:sp>
        <p:nvSpPr>
          <p:cNvPr id="8" name="TextBox 7">
            <a:extLst>
              <a:ext uri="{FF2B5EF4-FFF2-40B4-BE49-F238E27FC236}">
                <a16:creationId xmlns:a16="http://schemas.microsoft.com/office/drawing/2014/main" id="{AFEFA81F-BC24-304C-AC39-EAD6443F564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497222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976086"/>
            <a:ext cx="8229600" cy="4525963"/>
          </a:xfrm>
        </p:spPr>
        <p:txBody>
          <a:bodyPr/>
          <a:lstStyle/>
          <a:p>
            <a:pPr marL="0" indent="0">
              <a:buNone/>
            </a:pPr>
            <a:r>
              <a:rPr lang="en-US" dirty="0"/>
              <a:t>2. Forecasting is an uncertain business; some sources of uncertainty:</a:t>
            </a:r>
          </a:p>
          <a:p>
            <a:pPr lvl="1"/>
            <a:r>
              <a:rPr lang="en-US" dirty="0"/>
              <a:t>The characteristics of the project itself</a:t>
            </a:r>
          </a:p>
          <a:p>
            <a:pPr lvl="1"/>
            <a:r>
              <a:rPr lang="en-US" dirty="0"/>
              <a:t>Background projections of population </a:t>
            </a:r>
            <a:br>
              <a:rPr lang="en-US" dirty="0"/>
            </a:br>
            <a:r>
              <a:rPr lang="en-US" dirty="0"/>
              <a:t>and employment</a:t>
            </a:r>
          </a:p>
          <a:p>
            <a:pPr lvl="1"/>
            <a:r>
              <a:rPr lang="en-US" dirty="0"/>
              <a:t>Differentiation from competing transit systems</a:t>
            </a:r>
          </a:p>
          <a:p>
            <a:pPr lvl="1"/>
            <a:r>
              <a:rPr lang="en-US" dirty="0"/>
              <a:t>The accuracy of the forecasting tools</a:t>
            </a:r>
          </a:p>
          <a:p>
            <a:pPr marL="457200" lvl="1" indent="0">
              <a:buNone/>
            </a:pPr>
            <a:endParaRPr lang="en-US" dirty="0"/>
          </a:p>
          <a:p>
            <a:pPr marL="0" indent="0">
              <a:buNone/>
            </a:pPr>
            <a:r>
              <a:rPr lang="en-US" i="1" dirty="0"/>
              <a:t>Uncertainties must be characterized, quantified, and communicated to decision-makers</a:t>
            </a:r>
          </a:p>
          <a:p>
            <a:pPr lvl="1"/>
            <a:endParaRPr lang="en-US" dirty="0"/>
          </a:p>
          <a:p>
            <a:pPr lvl="1"/>
            <a:endParaRPr lang="en-US" dirty="0"/>
          </a:p>
        </p:txBody>
      </p:sp>
      <p:sp>
        <p:nvSpPr>
          <p:cNvPr id="5" name="Title 4"/>
          <p:cNvSpPr>
            <a:spLocks noGrp="1"/>
          </p:cNvSpPr>
          <p:nvPr>
            <p:ph type="title"/>
          </p:nvPr>
        </p:nvSpPr>
        <p:spPr/>
        <p:txBody>
          <a:bodyPr/>
          <a:lstStyle/>
          <a:p>
            <a:r>
              <a:rPr lang="en-US"/>
              <a:t>Two Cautions</a:t>
            </a:r>
            <a:endParaRPr lang="en-US" dirty="0"/>
          </a:p>
        </p:txBody>
      </p:sp>
      <p:sp>
        <p:nvSpPr>
          <p:cNvPr id="8" name="TextBox 7">
            <a:extLst>
              <a:ext uri="{FF2B5EF4-FFF2-40B4-BE49-F238E27FC236}">
                <a16:creationId xmlns:a16="http://schemas.microsoft.com/office/drawing/2014/main" id="{4B68F4B3-AF3F-124D-A04D-9533C388053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56490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a:t>How STOPS Works</a:t>
            </a:r>
            <a:br>
              <a:rPr lang="en-US" dirty="0"/>
            </a:br>
            <a:r>
              <a:rPr lang="en-US" dirty="0"/>
              <a:t>-- Overview --</a:t>
            </a:r>
          </a:p>
        </p:txBody>
      </p:sp>
      <p:sp>
        <p:nvSpPr>
          <p:cNvPr id="3" name="TextBox 2">
            <a:extLst>
              <a:ext uri="{FF2B5EF4-FFF2-40B4-BE49-F238E27FC236}">
                <a16:creationId xmlns:a16="http://schemas.microsoft.com/office/drawing/2014/main" id="{9D404FBB-B365-7540-A810-68EE65C7910B}"/>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09621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2D8CBB-3461-4F67-8F0C-8F9CB7D242DE}"/>
              </a:ext>
            </a:extLst>
          </p:cNvPr>
          <p:cNvSpPr>
            <a:spLocks noGrp="1"/>
          </p:cNvSpPr>
          <p:nvPr>
            <p:ph idx="1"/>
          </p:nvPr>
        </p:nvSpPr>
        <p:spPr/>
        <p:txBody>
          <a:bodyPr/>
          <a:lstStyle/>
          <a:p>
            <a:r>
              <a:rPr lang="en-US" dirty="0"/>
              <a:t>Simplified Trips-On-Project Software (STOPS)</a:t>
            </a:r>
          </a:p>
          <a:p>
            <a:pPr lvl="1"/>
            <a:r>
              <a:rPr lang="en-US" dirty="0"/>
              <a:t>User Benefits </a:t>
            </a:r>
            <a:r>
              <a:rPr lang="en-US" dirty="0">
                <a:sym typeface="Wingdings" panose="05000000000000000000" pitchFamily="2" charset="2"/>
              </a:rPr>
              <a:t> Trips On Project</a:t>
            </a:r>
            <a:endParaRPr lang="en-US" dirty="0"/>
          </a:p>
          <a:p>
            <a:pPr lvl="1"/>
            <a:r>
              <a:rPr lang="en-US" dirty="0"/>
              <a:t>Originally intended for smaller regional agencies</a:t>
            </a:r>
          </a:p>
          <a:p>
            <a:r>
              <a:rPr lang="en-US" dirty="0"/>
              <a:t>Ridership Forecasting for project planning</a:t>
            </a:r>
          </a:p>
          <a:p>
            <a:pPr lvl="1"/>
            <a:r>
              <a:rPr lang="en-US" dirty="0"/>
              <a:t>Not substitute for non-transit projects or RTP development</a:t>
            </a:r>
          </a:p>
          <a:p>
            <a:pPr lvl="1"/>
            <a:r>
              <a:rPr lang="en-US" dirty="0"/>
              <a:t>Modelers should derive forecast insights from model outputs</a:t>
            </a:r>
          </a:p>
        </p:txBody>
      </p:sp>
      <p:sp>
        <p:nvSpPr>
          <p:cNvPr id="4" name="Title 3">
            <a:extLst>
              <a:ext uri="{FF2B5EF4-FFF2-40B4-BE49-F238E27FC236}">
                <a16:creationId xmlns:a16="http://schemas.microsoft.com/office/drawing/2014/main" id="{85E009FC-8BCF-494D-A004-1121751D4899}"/>
              </a:ext>
            </a:extLst>
          </p:cNvPr>
          <p:cNvSpPr>
            <a:spLocks noGrp="1"/>
          </p:cNvSpPr>
          <p:nvPr>
            <p:ph type="title"/>
          </p:nvPr>
        </p:nvSpPr>
        <p:spPr/>
        <p:txBody>
          <a:bodyPr/>
          <a:lstStyle/>
          <a:p>
            <a:r>
              <a:rPr lang="en-US" dirty="0"/>
              <a:t>Background</a:t>
            </a:r>
          </a:p>
        </p:txBody>
      </p:sp>
      <p:sp>
        <p:nvSpPr>
          <p:cNvPr id="6" name="TextBox 5">
            <a:extLst>
              <a:ext uri="{FF2B5EF4-FFF2-40B4-BE49-F238E27FC236}">
                <a16:creationId xmlns:a16="http://schemas.microsoft.com/office/drawing/2014/main" id="{780E2806-6AA3-D04F-949B-699E72D3F6C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977470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3413760" y="1901825"/>
            <a:ext cx="5455920" cy="4259263"/>
          </a:xfrm>
        </p:spPr>
        <p:txBody>
          <a:bodyPr/>
          <a:lstStyle/>
          <a:p>
            <a:r>
              <a:rPr lang="en-US" sz="2400" dirty="0"/>
              <a:t>Fundamental structure of:</a:t>
            </a:r>
          </a:p>
          <a:p>
            <a:pPr lvl="1"/>
            <a:r>
              <a:rPr lang="en-US" sz="2200" dirty="0"/>
              <a:t>Conventional trip-based models</a:t>
            </a:r>
          </a:p>
          <a:p>
            <a:pPr lvl="1"/>
            <a:r>
              <a:rPr lang="en-US" sz="2200" dirty="0"/>
              <a:t>Newer activity-based models</a:t>
            </a:r>
          </a:p>
          <a:p>
            <a:pPr lvl="1"/>
            <a:r>
              <a:rPr lang="en-US" sz="2200" dirty="0"/>
              <a:t>STOPS-synthetic</a:t>
            </a:r>
          </a:p>
          <a:p>
            <a:pPr lvl="1"/>
            <a:r>
              <a:rPr lang="en-US" sz="2200" dirty="0"/>
              <a:t>STOPS synthetic/special markets</a:t>
            </a:r>
          </a:p>
          <a:p>
            <a:pPr lvl="1"/>
            <a:r>
              <a:rPr lang="en-US" sz="2200" dirty="0"/>
              <a:t>STOPS incremental</a:t>
            </a:r>
          </a:p>
          <a:p>
            <a:r>
              <a:rPr lang="en-US" sz="2400" dirty="0"/>
              <a:t>In STOPS, mode choice and assignment models come calibrated and validated against national datasets</a:t>
            </a:r>
          </a:p>
        </p:txBody>
      </p:sp>
      <p:sp>
        <p:nvSpPr>
          <p:cNvPr id="2" name="Title 1">
            <a:extLst>
              <a:ext uri="{FF2B5EF4-FFF2-40B4-BE49-F238E27FC236}">
                <a16:creationId xmlns:a16="http://schemas.microsoft.com/office/drawing/2014/main" id="{95970039-4EFF-4141-92EF-241E6F199483}"/>
              </a:ext>
            </a:extLst>
          </p:cNvPr>
          <p:cNvSpPr>
            <a:spLocks noGrp="1"/>
          </p:cNvSpPr>
          <p:nvPr>
            <p:ph type="title"/>
          </p:nvPr>
        </p:nvSpPr>
        <p:spPr/>
        <p:txBody>
          <a:bodyPr/>
          <a:lstStyle/>
          <a:p>
            <a:r>
              <a:rPr lang="en-US"/>
              <a:t>A Typical Transit Forecasting Model</a:t>
            </a:r>
            <a:endParaRPr lang="en-US" dirty="0"/>
          </a:p>
        </p:txBody>
      </p:sp>
      <p:sp>
        <p:nvSpPr>
          <p:cNvPr id="4" name="Rectangle 3">
            <a:extLst>
              <a:ext uri="{FF2B5EF4-FFF2-40B4-BE49-F238E27FC236}">
                <a16:creationId xmlns:a16="http://schemas.microsoft.com/office/drawing/2014/main" id="{521CA1EC-F23D-45BD-AECC-2BD87FD8E70C}"/>
              </a:ext>
            </a:extLst>
          </p:cNvPr>
          <p:cNvSpPr/>
          <p:nvPr/>
        </p:nvSpPr>
        <p:spPr>
          <a:xfrm>
            <a:off x="1953616" y="1731727"/>
            <a:ext cx="1277987"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1953623" y="5490753"/>
            <a:ext cx="1277980" cy="907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1953617" y="3710050"/>
            <a:ext cx="1264924" cy="71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TRANSIT TRIPS</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592610" y="2632473"/>
            <a:ext cx="0"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586079" y="3492572"/>
            <a:ext cx="6531"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p:cNvCxnSpPr>
          <p:nvPr/>
        </p:nvCxnSpPr>
        <p:spPr>
          <a:xfrm flipH="1">
            <a:off x="2610749" y="5253417"/>
            <a:ext cx="1089"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7890BA2-7FF1-412C-BC40-C619D6130A2A}"/>
              </a:ext>
            </a:extLst>
          </p:cNvPr>
          <p:cNvSpPr/>
          <p:nvPr/>
        </p:nvSpPr>
        <p:spPr>
          <a:xfrm>
            <a:off x="274320" y="2771695"/>
            <a:ext cx="1211043"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highway network</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1953616"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1953622"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271141" y="3683925"/>
            <a:ext cx="1211042"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network</a:t>
            </a:r>
          </a:p>
        </p:txBody>
      </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485363" y="3184012"/>
            <a:ext cx="468253"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482183" y="3184559"/>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482183" y="4096242"/>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9DC22C-1346-4616-B520-051F0228F691}"/>
              </a:ext>
            </a:extLst>
          </p:cNvPr>
          <p:cNvCxnSpPr>
            <a:cxnSpLocks/>
            <a:stCxn id="6" idx="2"/>
            <a:endCxn id="51" idx="0"/>
          </p:cNvCxnSpPr>
          <p:nvPr/>
        </p:nvCxnSpPr>
        <p:spPr>
          <a:xfrm>
            <a:off x="2586079" y="4426179"/>
            <a:ext cx="7623"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2026EFC-C78E-D346-8622-D51EB7CA32EB}"/>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42597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4" grpId="0" animBg="1"/>
      <p:bldP spid="5" grpId="0" animBg="1"/>
      <p:bldP spid="6" grpId="0" animBg="1"/>
      <p:bldP spid="35" grpId="0" animBg="1"/>
      <p:bldP spid="7" grpId="0" animBg="1"/>
      <p:bldP spid="51" grpId="0" animBg="1"/>
      <p:bldP spid="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2736" y="1901825"/>
            <a:ext cx="5165344" cy="4259263"/>
          </a:xfrm>
        </p:spPr>
        <p:txBody>
          <a:bodyPr/>
          <a:lstStyle/>
          <a:p>
            <a:r>
              <a:rPr lang="en-US" sz="2400" dirty="0"/>
              <a:t>Objectives</a:t>
            </a:r>
          </a:p>
          <a:p>
            <a:pPr lvl="1"/>
            <a:r>
              <a:rPr lang="en-US" sz="2400" dirty="0"/>
              <a:t>Localize the “national” models</a:t>
            </a:r>
          </a:p>
          <a:p>
            <a:pPr lvl="2"/>
            <a:r>
              <a:rPr lang="en-US" dirty="0"/>
              <a:t>Mode choice</a:t>
            </a:r>
          </a:p>
          <a:p>
            <a:pPr lvl="2"/>
            <a:r>
              <a:rPr lang="en-US" dirty="0"/>
              <a:t>Transit assignment</a:t>
            </a:r>
          </a:p>
          <a:p>
            <a:pPr lvl="1"/>
            <a:r>
              <a:rPr lang="en-US" sz="2400" dirty="0"/>
              <a:t>Train the mode choice model to reproduce the transit trips measured in a rider survey</a:t>
            </a:r>
          </a:p>
          <a:p>
            <a:pPr lvl="1"/>
            <a:r>
              <a:rPr lang="en-US" sz="2400" dirty="0">
                <a:solidFill>
                  <a:srgbClr val="FF0000"/>
                </a:solidFill>
              </a:rPr>
              <a:t>Invent</a:t>
            </a:r>
            <a:r>
              <a:rPr lang="en-US" sz="2400" dirty="0"/>
              <a:t> a set of person-trips that supports the mode choice model in this task</a:t>
            </a:r>
          </a:p>
          <a:p>
            <a:endParaRPr lang="en-US" dirty="0"/>
          </a:p>
        </p:txBody>
      </p:sp>
      <p:sp>
        <p:nvSpPr>
          <p:cNvPr id="2" name="Title 1">
            <a:extLst>
              <a:ext uri="{FF2B5EF4-FFF2-40B4-BE49-F238E27FC236}">
                <a16:creationId xmlns:a16="http://schemas.microsoft.com/office/drawing/2014/main" id="{95970039-4EFF-4141-92EF-241E6F199483}"/>
              </a:ext>
            </a:extLst>
          </p:cNvPr>
          <p:cNvSpPr>
            <a:spLocks noGrp="1"/>
          </p:cNvSpPr>
          <p:nvPr>
            <p:ph type="title"/>
          </p:nvPr>
        </p:nvSpPr>
        <p:spPr/>
        <p:txBody>
          <a:bodyPr/>
          <a:lstStyle/>
          <a:p>
            <a:r>
              <a:rPr lang="en-US"/>
              <a:t>Local Calibration of STOPS</a:t>
            </a:r>
            <a:endParaRPr lang="en-US" dirty="0"/>
          </a:p>
        </p:txBody>
      </p:sp>
      <p:grpSp>
        <p:nvGrpSpPr>
          <p:cNvPr id="13" name="Group 12"/>
          <p:cNvGrpSpPr/>
          <p:nvPr/>
        </p:nvGrpSpPr>
        <p:grpSpPr>
          <a:xfrm>
            <a:off x="372740" y="1310135"/>
            <a:ext cx="3229996" cy="4666509"/>
            <a:chOff x="554445" y="1731727"/>
            <a:chExt cx="2933337" cy="4666509"/>
          </a:xfrm>
        </p:grpSpPr>
        <p:sp>
          <p:nvSpPr>
            <p:cNvPr id="4" name="Rectangle 3">
              <a:extLst>
                <a:ext uri="{FF2B5EF4-FFF2-40B4-BE49-F238E27FC236}">
                  <a16:creationId xmlns:a16="http://schemas.microsoft.com/office/drawing/2014/main" id="{521CA1EC-F23D-45BD-AECC-2BD87FD8E70C}"/>
                </a:ext>
              </a:extLst>
            </p:cNvPr>
            <p:cNvSpPr/>
            <p:nvPr/>
          </p:nvSpPr>
          <p:spPr>
            <a:xfrm>
              <a:off x="2207616" y="1731727"/>
              <a:ext cx="1277987"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invented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2207616" y="5490753"/>
              <a:ext cx="1277987" cy="907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2207616" y="3710050"/>
              <a:ext cx="1277987" cy="71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PREDICTED TRANSIT TRIPS</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846610" y="2632473"/>
              <a:ext cx="0"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a:off x="2846610" y="3492572"/>
              <a:ext cx="0"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846610" y="4426179"/>
              <a:ext cx="1092"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846610" y="5253417"/>
              <a:ext cx="1092"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7890BA2-7FF1-412C-BC40-C619D6130A2A}"/>
                </a:ext>
              </a:extLst>
            </p:cNvPr>
            <p:cNvSpPr/>
            <p:nvPr/>
          </p:nvSpPr>
          <p:spPr>
            <a:xfrm>
              <a:off x="557626" y="2771695"/>
              <a:ext cx="1181738"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2207616"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2207622"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554445" y="3683925"/>
              <a:ext cx="1181737"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network</a:t>
              </a:r>
            </a:p>
          </p:txBody>
        </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739364" y="3184012"/>
              <a:ext cx="468252"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736182" y="3184559"/>
              <a:ext cx="471434"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736182" y="4096242"/>
              <a:ext cx="471440"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8BFF1CD2-E0D6-44C1-BCB1-5960F21D8627}"/>
              </a:ext>
            </a:extLst>
          </p:cNvPr>
          <p:cNvSpPr txBox="1"/>
          <p:nvPr/>
        </p:nvSpPr>
        <p:spPr>
          <a:xfrm>
            <a:off x="6461761" y="896034"/>
            <a:ext cx="2682239" cy="646331"/>
          </a:xfrm>
          <a:prstGeom prst="rect">
            <a:avLst/>
          </a:prstGeom>
          <a:noFill/>
        </p:spPr>
        <p:txBody>
          <a:bodyPr wrap="square" rtlCol="0">
            <a:spAutoFit/>
          </a:bodyPr>
          <a:lstStyle/>
          <a:p>
            <a:pPr algn="ctr"/>
            <a:r>
              <a:rPr lang="en-US" b="1" dirty="0"/>
              <a:t>Incremental</a:t>
            </a:r>
          </a:p>
          <a:p>
            <a:pPr algn="ctr"/>
            <a:r>
              <a:rPr lang="en-US" b="1" dirty="0"/>
              <a:t>(Adjusted)</a:t>
            </a:r>
          </a:p>
        </p:txBody>
      </p:sp>
      <p:sp>
        <p:nvSpPr>
          <p:cNvPr id="22" name="TextBox 21">
            <a:extLst>
              <a:ext uri="{FF2B5EF4-FFF2-40B4-BE49-F238E27FC236}">
                <a16:creationId xmlns:a16="http://schemas.microsoft.com/office/drawing/2014/main" id="{7026E2A9-3BA7-2F47-97EF-E5C0EDF0B6D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77054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Calibration of STOPS</a:t>
            </a:r>
          </a:p>
        </p:txBody>
      </p:sp>
      <p:sp>
        <p:nvSpPr>
          <p:cNvPr id="4" name="Rectangle 3">
            <a:extLst>
              <a:ext uri="{FF2B5EF4-FFF2-40B4-BE49-F238E27FC236}">
                <a16:creationId xmlns:a16="http://schemas.microsoft.com/office/drawing/2014/main" id="{521CA1EC-F23D-45BD-AECC-2BD87FD8E70C}"/>
              </a:ext>
            </a:extLst>
          </p:cNvPr>
          <p:cNvSpPr/>
          <p:nvPr/>
        </p:nvSpPr>
        <p:spPr>
          <a:xfrm>
            <a:off x="1952239" y="1731727"/>
            <a:ext cx="1276388"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invented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1952238" y="5490753"/>
            <a:ext cx="1276389" cy="907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1952238" y="3710050"/>
            <a:ext cx="1276389" cy="71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CURRENT TRANSIT TRIPS</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590433" y="2632473"/>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590433" y="3492572"/>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590433" y="4426179"/>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590433" y="5253417"/>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7890BA2-7FF1-412C-BC40-C619D6130A2A}"/>
              </a:ext>
            </a:extLst>
          </p:cNvPr>
          <p:cNvSpPr/>
          <p:nvPr/>
        </p:nvSpPr>
        <p:spPr>
          <a:xfrm>
            <a:off x="202816" y="2771695"/>
            <a:ext cx="1281169"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18" name="Rectangle 17">
            <a:extLst>
              <a:ext uri="{FF2B5EF4-FFF2-40B4-BE49-F238E27FC236}">
                <a16:creationId xmlns:a16="http://schemas.microsoft.com/office/drawing/2014/main" id="{D98D2D56-A39C-495D-8DED-C9FA9E562D8C}"/>
              </a:ext>
            </a:extLst>
          </p:cNvPr>
          <p:cNvSpPr/>
          <p:nvPr/>
        </p:nvSpPr>
        <p:spPr>
          <a:xfrm>
            <a:off x="4815187" y="2719945"/>
            <a:ext cx="1084217"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survey</a:t>
            </a:r>
          </a:p>
        </p:txBody>
      </p:sp>
      <p:sp>
        <p:nvSpPr>
          <p:cNvPr id="19" name="Rectangle 18">
            <a:extLst>
              <a:ext uri="{FF2B5EF4-FFF2-40B4-BE49-F238E27FC236}">
                <a16:creationId xmlns:a16="http://schemas.microsoft.com/office/drawing/2014/main" id="{D5789462-6A3F-4AF7-8BB5-75A86B6EEF2A}"/>
              </a:ext>
            </a:extLst>
          </p:cNvPr>
          <p:cNvSpPr/>
          <p:nvPr/>
        </p:nvSpPr>
        <p:spPr>
          <a:xfrm>
            <a:off x="7048933" y="1731727"/>
            <a:ext cx="1084217"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counts</a:t>
            </a:r>
          </a:p>
        </p:txBody>
      </p:sp>
      <p:cxnSp>
        <p:nvCxnSpPr>
          <p:cNvPr id="31" name="Connector: Elbow 30">
            <a:extLst>
              <a:ext uri="{FF2B5EF4-FFF2-40B4-BE49-F238E27FC236}">
                <a16:creationId xmlns:a16="http://schemas.microsoft.com/office/drawing/2014/main" id="{41ECF3C0-6B27-48D2-8ABF-23C4808CCE95}"/>
              </a:ext>
            </a:extLst>
          </p:cNvPr>
          <p:cNvCxnSpPr>
            <a:cxnSpLocks/>
            <a:stCxn id="33" idx="1"/>
            <a:endCxn id="7" idx="3"/>
          </p:cNvCxnSpPr>
          <p:nvPr/>
        </p:nvCxnSpPr>
        <p:spPr>
          <a:xfrm rot="10800000">
            <a:off x="3230227" y="3184559"/>
            <a:ext cx="1584961" cy="74575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6A347F0-2F70-4C5B-91B2-56CCBA8099DC}"/>
              </a:ext>
            </a:extLst>
          </p:cNvPr>
          <p:cNvCxnSpPr>
            <a:cxnSpLocks/>
            <a:stCxn id="51" idx="3"/>
            <a:endCxn id="116" idx="3"/>
          </p:cNvCxnSpPr>
          <p:nvPr/>
        </p:nvCxnSpPr>
        <p:spPr>
          <a:xfrm flipV="1">
            <a:off x="3232404" y="2176528"/>
            <a:ext cx="2766571" cy="2768876"/>
          </a:xfrm>
          <a:prstGeom prst="bentConnector3">
            <a:avLst>
              <a:gd name="adj1" fmla="val 118179"/>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C32509-E885-453E-934C-FB704F8EE1B0}"/>
              </a:ext>
            </a:extLst>
          </p:cNvPr>
          <p:cNvSpPr/>
          <p:nvPr/>
        </p:nvSpPr>
        <p:spPr>
          <a:xfrm>
            <a:off x="4815187" y="3528319"/>
            <a:ext cx="1084217" cy="80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CTPP transit%</a:t>
            </a:r>
          </a:p>
        </p:txBody>
      </p:sp>
      <p:cxnSp>
        <p:nvCxnSpPr>
          <p:cNvPr id="45" name="Straight Arrow Connector 44">
            <a:extLst>
              <a:ext uri="{FF2B5EF4-FFF2-40B4-BE49-F238E27FC236}">
                <a16:creationId xmlns:a16="http://schemas.microsoft.com/office/drawing/2014/main" id="{0D9C2DDF-368E-4C87-8BFC-1ABC9C31BF22}"/>
              </a:ext>
            </a:extLst>
          </p:cNvPr>
          <p:cNvCxnSpPr>
            <a:cxnSpLocks/>
            <a:stCxn id="18" idx="0"/>
            <a:endCxn id="116" idx="2"/>
          </p:cNvCxnSpPr>
          <p:nvPr/>
        </p:nvCxnSpPr>
        <p:spPr>
          <a:xfrm flipV="1">
            <a:off x="5357296" y="2484541"/>
            <a:ext cx="2685" cy="2354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2389F10F-B79D-4DA5-8174-F516744F6562}"/>
              </a:ext>
            </a:extLst>
          </p:cNvPr>
          <p:cNvCxnSpPr>
            <a:cxnSpLocks/>
          </p:cNvCxnSpPr>
          <p:nvPr/>
        </p:nvCxnSpPr>
        <p:spPr>
          <a:xfrm flipV="1">
            <a:off x="3231312" y="2364002"/>
            <a:ext cx="1486990" cy="652262"/>
          </a:xfrm>
          <a:prstGeom prst="bentConnector3">
            <a:avLst>
              <a:gd name="adj1" fmla="val 2013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10">
            <a:extLst>
              <a:ext uri="{FF2B5EF4-FFF2-40B4-BE49-F238E27FC236}">
                <a16:creationId xmlns:a16="http://schemas.microsoft.com/office/drawing/2014/main" id="{14E2DEEC-9574-42DB-BDB4-99C3708B14CA}"/>
              </a:ext>
            </a:extLst>
          </p:cNvPr>
          <p:cNvSpPr/>
          <p:nvPr/>
        </p:nvSpPr>
        <p:spPr>
          <a:xfrm>
            <a:off x="7048933" y="3392397"/>
            <a:ext cx="1578432" cy="2459766"/>
          </a:xfrm>
          <a:prstGeom prst="wedgeRectCallout">
            <a:avLst>
              <a:gd name="adj1" fmla="val -114918"/>
              <a:gd name="adj2" fmla="val -9092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 trips =</a:t>
            </a:r>
          </a:p>
          <a:p>
            <a:pPr algn="ctr"/>
            <a:r>
              <a:rPr lang="en-US" dirty="0">
                <a:solidFill>
                  <a:schemeClr val="tx1"/>
                </a:solidFill>
              </a:rPr>
              <a:t> transit trips</a:t>
            </a:r>
          </a:p>
          <a:p>
            <a:pPr algn="ctr"/>
            <a:r>
              <a:rPr lang="en-US" dirty="0">
                <a:solidFill>
                  <a:schemeClr val="tx1"/>
                </a:solidFill>
              </a:rPr>
              <a:t>÷</a:t>
            </a:r>
          </a:p>
          <a:p>
            <a:pPr algn="ctr"/>
            <a:r>
              <a:rPr lang="en-US" dirty="0">
                <a:solidFill>
                  <a:schemeClr val="tx1"/>
                </a:solidFill>
              </a:rPr>
              <a:t>transit share</a:t>
            </a:r>
          </a:p>
        </p:txBody>
      </p:sp>
      <p:sp>
        <p:nvSpPr>
          <p:cNvPr id="37" name="Speech Bubble: Rectangle 36">
            <a:extLst>
              <a:ext uri="{FF2B5EF4-FFF2-40B4-BE49-F238E27FC236}">
                <a16:creationId xmlns:a16="http://schemas.microsoft.com/office/drawing/2014/main" id="{C82EEE32-8C89-484F-9DAC-D2575B980911}"/>
              </a:ext>
            </a:extLst>
          </p:cNvPr>
          <p:cNvSpPr/>
          <p:nvPr/>
        </p:nvSpPr>
        <p:spPr>
          <a:xfrm>
            <a:off x="4031412" y="5033004"/>
            <a:ext cx="1578432" cy="1368064"/>
          </a:xfrm>
          <a:prstGeom prst="wedgeRectCallout">
            <a:avLst>
              <a:gd name="adj1" fmla="val -98367"/>
              <a:gd name="adj2" fmla="val -1289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trips  ≡</a:t>
            </a:r>
          </a:p>
          <a:p>
            <a:pPr algn="ctr"/>
            <a:r>
              <a:rPr lang="en-US" dirty="0">
                <a:solidFill>
                  <a:schemeClr val="tx1"/>
                </a:solidFill>
              </a:rPr>
              <a:t> survey data trips !!</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1952238"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1952244"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202817" y="3683925"/>
            <a:ext cx="1277988"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network</a:t>
            </a:r>
          </a:p>
        </p:txBody>
      </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483985" y="3184012"/>
            <a:ext cx="468253"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480805" y="3184559"/>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480805" y="4096242"/>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2FE68E2-7927-40AA-81C9-7105F976C31F}"/>
              </a:ext>
            </a:extLst>
          </p:cNvPr>
          <p:cNvCxnSpPr>
            <a:cxnSpLocks/>
            <a:endCxn id="4" idx="3"/>
          </p:cNvCxnSpPr>
          <p:nvPr/>
        </p:nvCxnSpPr>
        <p:spPr>
          <a:xfrm flipH="1" flipV="1">
            <a:off x="3228627" y="2182100"/>
            <a:ext cx="1588738" cy="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A31A930-087C-4E9C-9285-8DDE22421C13}"/>
              </a:ext>
            </a:extLst>
          </p:cNvPr>
          <p:cNvCxnSpPr>
            <a:cxnSpLocks/>
            <a:stCxn id="19" idx="1"/>
            <a:endCxn id="116" idx="3"/>
          </p:cNvCxnSpPr>
          <p:nvPr/>
        </p:nvCxnSpPr>
        <p:spPr>
          <a:xfrm flipH="1" flipV="1">
            <a:off x="5998975" y="2176528"/>
            <a:ext cx="1049958" cy="557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621C1FDD-10EE-4DB4-ABDE-14560313F81A}"/>
              </a:ext>
            </a:extLst>
          </p:cNvPr>
          <p:cNvSpPr/>
          <p:nvPr/>
        </p:nvSpPr>
        <p:spPr>
          <a:xfrm>
            <a:off x="4720987" y="1868515"/>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person-trip builder</a:t>
            </a:r>
          </a:p>
        </p:txBody>
      </p:sp>
      <p:sp>
        <p:nvSpPr>
          <p:cNvPr id="36" name="Speech Bubble: Rectangle 35">
            <a:extLst>
              <a:ext uri="{FF2B5EF4-FFF2-40B4-BE49-F238E27FC236}">
                <a16:creationId xmlns:a16="http://schemas.microsoft.com/office/drawing/2014/main" id="{F41640F3-1D70-4A5B-AFD8-5216C05D06EC}"/>
              </a:ext>
            </a:extLst>
          </p:cNvPr>
          <p:cNvSpPr/>
          <p:nvPr/>
        </p:nvSpPr>
        <p:spPr>
          <a:xfrm>
            <a:off x="7048933" y="3395603"/>
            <a:ext cx="1578432" cy="2642691"/>
          </a:xfrm>
          <a:prstGeom prst="wedgeRectCallout">
            <a:avLst>
              <a:gd name="adj1" fmla="val -114918"/>
              <a:gd name="adj2" fmla="val -9092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 trips =</a:t>
            </a:r>
          </a:p>
          <a:p>
            <a:pPr algn="ctr"/>
            <a:r>
              <a:rPr lang="en-US" dirty="0">
                <a:solidFill>
                  <a:schemeClr val="tx1"/>
                </a:solidFill>
              </a:rPr>
              <a:t> transit trips</a:t>
            </a:r>
          </a:p>
          <a:p>
            <a:pPr algn="ctr"/>
            <a:r>
              <a:rPr lang="en-US" dirty="0">
                <a:solidFill>
                  <a:schemeClr val="tx1"/>
                </a:solidFill>
              </a:rPr>
              <a:t>÷</a:t>
            </a:r>
          </a:p>
          <a:p>
            <a:pPr algn="ctr"/>
            <a:r>
              <a:rPr lang="en-US" dirty="0">
                <a:solidFill>
                  <a:schemeClr val="tx1"/>
                </a:solidFill>
              </a:rPr>
              <a:t>transit share</a:t>
            </a:r>
          </a:p>
          <a:p>
            <a:pPr algn="ctr">
              <a:spcBef>
                <a:spcPts val="1200"/>
              </a:spcBef>
            </a:pPr>
            <a:r>
              <a:rPr lang="en-US" dirty="0">
                <a:solidFill>
                  <a:schemeClr val="tx1"/>
                </a:solidFill>
              </a:rPr>
              <a:t>[adjusted to counts]</a:t>
            </a:r>
          </a:p>
        </p:txBody>
      </p:sp>
      <p:sp>
        <p:nvSpPr>
          <p:cNvPr id="38" name="TextBox 37">
            <a:extLst>
              <a:ext uri="{FF2B5EF4-FFF2-40B4-BE49-F238E27FC236}">
                <a16:creationId xmlns:a16="http://schemas.microsoft.com/office/drawing/2014/main" id="{8BFF1CD2-E0D6-44C1-BCB1-5960F21D8627}"/>
              </a:ext>
            </a:extLst>
          </p:cNvPr>
          <p:cNvSpPr txBox="1"/>
          <p:nvPr/>
        </p:nvSpPr>
        <p:spPr>
          <a:xfrm>
            <a:off x="6461761" y="896034"/>
            <a:ext cx="2682239" cy="646331"/>
          </a:xfrm>
          <a:prstGeom prst="rect">
            <a:avLst/>
          </a:prstGeom>
          <a:noFill/>
        </p:spPr>
        <p:txBody>
          <a:bodyPr wrap="square" rtlCol="0">
            <a:spAutoFit/>
          </a:bodyPr>
          <a:lstStyle/>
          <a:p>
            <a:pPr algn="ctr"/>
            <a:r>
              <a:rPr lang="en-US" b="1" dirty="0"/>
              <a:t>Incremental</a:t>
            </a:r>
          </a:p>
          <a:p>
            <a:pPr algn="ctr"/>
            <a:r>
              <a:rPr lang="en-US" b="1" dirty="0"/>
              <a:t>(Adjusted)</a:t>
            </a:r>
          </a:p>
        </p:txBody>
      </p:sp>
      <p:sp>
        <p:nvSpPr>
          <p:cNvPr id="39" name="TextBox 38">
            <a:extLst>
              <a:ext uri="{FF2B5EF4-FFF2-40B4-BE49-F238E27FC236}">
                <a16:creationId xmlns:a16="http://schemas.microsoft.com/office/drawing/2014/main" id="{CEF8E1F7-8F5C-3B42-945D-9CA1B678C24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94640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3" grpId="0" animBg="1"/>
      <p:bldP spid="11" grpId="0" animBg="1"/>
      <p:bldP spid="37" grpId="0" animBg="1"/>
      <p:bldP spid="116"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775E-98BA-8743-AC6C-8A11B7BFDD8F}"/>
              </a:ext>
            </a:extLst>
          </p:cNvPr>
          <p:cNvSpPr>
            <a:spLocks noGrp="1"/>
          </p:cNvSpPr>
          <p:nvPr>
            <p:ph type="title"/>
          </p:nvPr>
        </p:nvSpPr>
        <p:spPr/>
        <p:txBody>
          <a:bodyPr/>
          <a:lstStyle/>
          <a:p>
            <a:pPr algn="ctr"/>
            <a:r>
              <a:rPr lang="en-US" dirty="0"/>
              <a:t>Local Calibration of STOPS – Honolulu Application</a:t>
            </a:r>
          </a:p>
        </p:txBody>
      </p:sp>
      <p:sp>
        <p:nvSpPr>
          <p:cNvPr id="3" name="Content Placeholder 2">
            <a:extLst>
              <a:ext uri="{FF2B5EF4-FFF2-40B4-BE49-F238E27FC236}">
                <a16:creationId xmlns:a16="http://schemas.microsoft.com/office/drawing/2014/main" id="{12B7C013-ECBB-0F43-9A9C-89FD3D61BA38}"/>
              </a:ext>
            </a:extLst>
          </p:cNvPr>
          <p:cNvSpPr>
            <a:spLocks noGrp="1"/>
          </p:cNvSpPr>
          <p:nvPr>
            <p:ph sz="half" idx="1"/>
          </p:nvPr>
        </p:nvSpPr>
        <p:spPr>
          <a:xfrm>
            <a:off x="457200" y="1901825"/>
            <a:ext cx="8229600" cy="4259263"/>
          </a:xfrm>
        </p:spPr>
        <p:txBody>
          <a:bodyPr/>
          <a:lstStyle/>
          <a:p>
            <a:r>
              <a:rPr lang="en-US" dirty="0"/>
              <a:t>OMPO – 2017 Calibration</a:t>
            </a:r>
          </a:p>
          <a:p>
            <a:pPr lvl="1"/>
            <a:r>
              <a:rPr lang="en-US" dirty="0"/>
              <a:t>2012 On Board Survey</a:t>
            </a:r>
          </a:p>
          <a:p>
            <a:pPr lvl="1"/>
            <a:r>
              <a:rPr lang="en-US" dirty="0"/>
              <a:t>2017 APC Data/2015 APC Data</a:t>
            </a:r>
          </a:p>
          <a:p>
            <a:pPr lvl="1"/>
            <a:r>
              <a:rPr lang="en-US" dirty="0"/>
              <a:t>2015 Population/Employment and highway skim data</a:t>
            </a:r>
          </a:p>
          <a:p>
            <a:r>
              <a:rPr lang="en-US" dirty="0">
                <a:solidFill>
                  <a:schemeClr val="accent4"/>
                </a:solidFill>
              </a:rPr>
              <a:t>Uses transit trips from On-Board Survey to develop person trips</a:t>
            </a:r>
          </a:p>
          <a:p>
            <a:r>
              <a:rPr lang="en-US" dirty="0">
                <a:solidFill>
                  <a:schemeClr val="accent4"/>
                </a:solidFill>
              </a:rPr>
              <a:t>Uses mode share from CTPP</a:t>
            </a:r>
          </a:p>
        </p:txBody>
      </p:sp>
      <p:sp>
        <p:nvSpPr>
          <p:cNvPr id="6" name="TextBox 5">
            <a:extLst>
              <a:ext uri="{FF2B5EF4-FFF2-40B4-BE49-F238E27FC236}">
                <a16:creationId xmlns:a16="http://schemas.microsoft.com/office/drawing/2014/main" id="{785E6449-4BD3-694A-98E1-DE60AE4E2F8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852796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3556196" y="1703858"/>
            <a:ext cx="4979772" cy="4259263"/>
          </a:xfrm>
        </p:spPr>
        <p:txBody>
          <a:bodyPr/>
          <a:lstStyle/>
          <a:p>
            <a:r>
              <a:rPr lang="en-US" sz="2400" dirty="0"/>
              <a:t>Application of calibrated STOPS</a:t>
            </a:r>
          </a:p>
          <a:p>
            <a:pPr lvl="1"/>
            <a:r>
              <a:rPr lang="en-US" sz="2200" dirty="0"/>
              <a:t>Regardless of selected method</a:t>
            </a:r>
          </a:p>
          <a:p>
            <a:pPr lvl="2"/>
            <a:r>
              <a:rPr lang="en-US" sz="2000" dirty="0"/>
              <a:t>Synthetic</a:t>
            </a:r>
          </a:p>
          <a:p>
            <a:pPr lvl="2"/>
            <a:r>
              <a:rPr lang="en-US" sz="2000" dirty="0" err="1"/>
              <a:t>Synthetic+special</a:t>
            </a:r>
            <a:r>
              <a:rPr lang="en-US" sz="2000" dirty="0"/>
              <a:t> markets</a:t>
            </a:r>
          </a:p>
          <a:p>
            <a:pPr lvl="2"/>
            <a:r>
              <a:rPr lang="en-US" sz="2000" dirty="0"/>
              <a:t>Incremental</a:t>
            </a:r>
          </a:p>
          <a:p>
            <a:pPr lvl="1"/>
            <a:r>
              <a:rPr lang="en-US" sz="2200" dirty="0"/>
              <a:t>Virtues of current year FIRST</a:t>
            </a:r>
          </a:p>
          <a:p>
            <a:pPr lvl="2"/>
            <a:r>
              <a:rPr lang="en-US" sz="2000" dirty="0"/>
              <a:t>Clarifies QC checks</a:t>
            </a:r>
          </a:p>
          <a:p>
            <a:pPr lvl="2"/>
            <a:r>
              <a:rPr lang="en-US" sz="2000" dirty="0"/>
              <a:t>Fosters interpretation</a:t>
            </a:r>
          </a:p>
          <a:p>
            <a:pPr lvl="2"/>
            <a:r>
              <a:rPr lang="en-US" sz="2000" dirty="0"/>
              <a:t>Helps to identify insights</a:t>
            </a:r>
          </a:p>
          <a:p>
            <a:pPr lvl="2"/>
            <a:r>
              <a:rPr lang="en-US" sz="2000" dirty="0"/>
              <a:t>(Meets CIG requirements)</a:t>
            </a:r>
          </a:p>
          <a:p>
            <a:endParaRPr lang="en-US" dirty="0"/>
          </a:p>
        </p:txBody>
      </p:sp>
      <p:sp>
        <p:nvSpPr>
          <p:cNvPr id="2" name="Title 1">
            <a:extLst>
              <a:ext uri="{FF2B5EF4-FFF2-40B4-BE49-F238E27FC236}">
                <a16:creationId xmlns:a16="http://schemas.microsoft.com/office/drawing/2014/main" id="{95970039-4EFF-4141-92EF-241E6F199483}"/>
              </a:ext>
            </a:extLst>
          </p:cNvPr>
          <p:cNvSpPr>
            <a:spLocks noGrp="1"/>
          </p:cNvSpPr>
          <p:nvPr>
            <p:ph type="title"/>
          </p:nvPr>
        </p:nvSpPr>
        <p:spPr/>
        <p:txBody>
          <a:bodyPr/>
          <a:lstStyle/>
          <a:p>
            <a:r>
              <a:rPr lang="en-US"/>
              <a:t>Forecasting in the Current Year</a:t>
            </a:r>
            <a:endParaRPr lang="en-US" dirty="0"/>
          </a:p>
        </p:txBody>
      </p:sp>
      <p:grpSp>
        <p:nvGrpSpPr>
          <p:cNvPr id="9" name="Group 8"/>
          <p:cNvGrpSpPr/>
          <p:nvPr/>
        </p:nvGrpSpPr>
        <p:grpSpPr>
          <a:xfrm>
            <a:off x="189416" y="1715880"/>
            <a:ext cx="3366779" cy="4682356"/>
            <a:chOff x="437828" y="1715880"/>
            <a:chExt cx="3049954" cy="4682356"/>
          </a:xfrm>
        </p:grpSpPr>
        <p:sp>
          <p:nvSpPr>
            <p:cNvPr id="4" name="Rectangle 3">
              <a:extLst>
                <a:ext uri="{FF2B5EF4-FFF2-40B4-BE49-F238E27FC236}">
                  <a16:creationId xmlns:a16="http://schemas.microsoft.com/office/drawing/2014/main" id="{521CA1EC-F23D-45BD-AECC-2BD87FD8E70C}"/>
                </a:ext>
              </a:extLst>
            </p:cNvPr>
            <p:cNvSpPr/>
            <p:nvPr/>
          </p:nvSpPr>
          <p:spPr>
            <a:xfrm>
              <a:off x="2207617" y="1731727"/>
              <a:ext cx="1276388"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2207616" y="5490753"/>
              <a:ext cx="1276389" cy="907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2207616" y="3710050"/>
              <a:ext cx="1276389" cy="71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PREDICTEDTRANSIT TRIPS</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845811" y="2632473"/>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845811" y="3492572"/>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845811" y="4426179"/>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845811" y="5253417"/>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7890BA2-7FF1-412C-BC40-C619D6130A2A}"/>
                </a:ext>
              </a:extLst>
            </p:cNvPr>
            <p:cNvSpPr/>
            <p:nvPr/>
          </p:nvSpPr>
          <p:spPr>
            <a:xfrm>
              <a:off x="520699" y="2771695"/>
              <a:ext cx="1215483"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2207616"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2207622"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520699" y="3683925"/>
              <a:ext cx="1215483"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network</a:t>
              </a:r>
            </a:p>
          </p:txBody>
        </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736182" y="3184012"/>
              <a:ext cx="471434"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736182" y="3184559"/>
              <a:ext cx="471434"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736182" y="4096242"/>
              <a:ext cx="471440"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C8C9EB2-6049-4965-8CBF-BF5AA634E81E}"/>
                </a:ext>
              </a:extLst>
            </p:cNvPr>
            <p:cNvSpPr txBox="1"/>
            <p:nvPr/>
          </p:nvSpPr>
          <p:spPr>
            <a:xfrm>
              <a:off x="437828" y="1715880"/>
              <a:ext cx="1498455" cy="923330"/>
            </a:xfrm>
            <a:prstGeom prst="rect">
              <a:avLst/>
            </a:prstGeom>
            <a:noFill/>
            <a:ln>
              <a:solidFill>
                <a:schemeClr val="tx1"/>
              </a:solidFill>
            </a:ln>
          </p:spPr>
          <p:txBody>
            <a:bodyPr wrap="square" rtlCol="0">
              <a:spAutoFit/>
            </a:bodyPr>
            <a:lstStyle/>
            <a:p>
              <a:pPr algn="ctr"/>
              <a:r>
                <a:rPr lang="en-US" b="1" dirty="0">
                  <a:latin typeface="+mn-lt"/>
                </a:rPr>
                <a:t>The calibrated model!</a:t>
              </a:r>
            </a:p>
          </p:txBody>
        </p:sp>
      </p:grpSp>
      <p:sp>
        <p:nvSpPr>
          <p:cNvPr id="21" name="TextBox 20">
            <a:extLst>
              <a:ext uri="{FF2B5EF4-FFF2-40B4-BE49-F238E27FC236}">
                <a16:creationId xmlns:a16="http://schemas.microsoft.com/office/drawing/2014/main" id="{0A0D7D68-8991-AA4E-BC02-6E432800C9C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348318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0039-4EFF-4141-92EF-241E6F199483}"/>
              </a:ext>
            </a:extLst>
          </p:cNvPr>
          <p:cNvSpPr>
            <a:spLocks noGrp="1"/>
          </p:cNvSpPr>
          <p:nvPr>
            <p:ph type="title"/>
          </p:nvPr>
        </p:nvSpPr>
        <p:spPr/>
        <p:txBody>
          <a:bodyPr/>
          <a:lstStyle/>
          <a:p>
            <a:r>
              <a:rPr lang="en-US" dirty="0"/>
              <a:t>Forecasting in the Current Year</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853636" y="2251416"/>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853636" y="3111515"/>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853636" y="4045122"/>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853636" y="4872360"/>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EB8BE3F-DDE8-0B4B-9658-48B104F239C7}"/>
              </a:ext>
            </a:extLst>
          </p:cNvPr>
          <p:cNvGrpSpPr/>
          <p:nvPr/>
        </p:nvGrpSpPr>
        <p:grpSpPr>
          <a:xfrm>
            <a:off x="465025" y="1350670"/>
            <a:ext cx="3030582" cy="4666509"/>
            <a:chOff x="457200" y="1731727"/>
            <a:chExt cx="3030582" cy="4666509"/>
          </a:xfrm>
        </p:grpSpPr>
        <p:sp>
          <p:nvSpPr>
            <p:cNvPr id="4" name="Rectangle 3">
              <a:extLst>
                <a:ext uri="{FF2B5EF4-FFF2-40B4-BE49-F238E27FC236}">
                  <a16:creationId xmlns:a16="http://schemas.microsoft.com/office/drawing/2014/main" id="{521CA1EC-F23D-45BD-AECC-2BD87FD8E70C}"/>
                </a:ext>
              </a:extLst>
            </p:cNvPr>
            <p:cNvSpPr/>
            <p:nvPr/>
          </p:nvSpPr>
          <p:spPr>
            <a:xfrm>
              <a:off x="2207617" y="1731727"/>
              <a:ext cx="1276388"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2207616" y="5490753"/>
              <a:ext cx="1276389" cy="90748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No-build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2207616" y="3710050"/>
              <a:ext cx="1276389" cy="7161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NO-BUILD TRANSIT TRIPS</a:t>
              </a:r>
            </a:p>
          </p:txBody>
        </p:sp>
        <p:sp>
          <p:nvSpPr>
            <p:cNvPr id="35" name="Rectangle 34">
              <a:extLst>
                <a:ext uri="{FF2B5EF4-FFF2-40B4-BE49-F238E27FC236}">
                  <a16:creationId xmlns:a16="http://schemas.microsoft.com/office/drawing/2014/main" id="{77890BA2-7FF1-412C-BC40-C619D6130A2A}"/>
                </a:ext>
              </a:extLst>
            </p:cNvPr>
            <p:cNvSpPr/>
            <p:nvPr/>
          </p:nvSpPr>
          <p:spPr>
            <a:xfrm>
              <a:off x="457200" y="2771695"/>
              <a:ext cx="1282163"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2207616"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2207622"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457201" y="3683925"/>
              <a:ext cx="1278982"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No-build transit network</a:t>
              </a:r>
            </a:p>
          </p:txBody>
        </p:sp>
      </p:gr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747188" y="2802955"/>
            <a:ext cx="468253"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744008" y="2803502"/>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744008" y="3715185"/>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E4D4BE-04FB-417C-881C-3459B9B460D9}"/>
              </a:ext>
            </a:extLst>
          </p:cNvPr>
          <p:cNvCxnSpPr>
            <a:cxnSpLocks/>
            <a:stCxn id="19" idx="2"/>
            <a:endCxn id="29" idx="0"/>
          </p:cNvCxnSpPr>
          <p:nvPr/>
        </p:nvCxnSpPr>
        <p:spPr>
          <a:xfrm>
            <a:off x="7011056" y="2282676"/>
            <a:ext cx="873"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104D26-8E60-4319-9AA6-F64409B090E6}"/>
              </a:ext>
            </a:extLst>
          </p:cNvPr>
          <p:cNvCxnSpPr>
            <a:cxnSpLocks/>
            <a:stCxn id="29" idx="2"/>
            <a:endCxn id="21" idx="0"/>
          </p:cNvCxnSpPr>
          <p:nvPr/>
        </p:nvCxnSpPr>
        <p:spPr>
          <a:xfrm flipH="1">
            <a:off x="7011055" y="3142775"/>
            <a:ext cx="874"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47D61A-DBB0-4BC4-921E-93AB7198A481}"/>
              </a:ext>
            </a:extLst>
          </p:cNvPr>
          <p:cNvCxnSpPr>
            <a:cxnSpLocks/>
            <a:stCxn id="21" idx="2"/>
            <a:endCxn id="31" idx="0"/>
          </p:cNvCxnSpPr>
          <p:nvPr/>
        </p:nvCxnSpPr>
        <p:spPr>
          <a:xfrm>
            <a:off x="7011055" y="4076382"/>
            <a:ext cx="2068"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40E6BD-FBF6-43D5-B595-ADDE93AA7152}"/>
              </a:ext>
            </a:extLst>
          </p:cNvPr>
          <p:cNvCxnSpPr>
            <a:cxnSpLocks/>
            <a:stCxn id="31" idx="2"/>
            <a:endCxn id="20" idx="0"/>
          </p:cNvCxnSpPr>
          <p:nvPr/>
        </p:nvCxnSpPr>
        <p:spPr>
          <a:xfrm flipH="1">
            <a:off x="7011055" y="4903620"/>
            <a:ext cx="2068"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6FD2C8E-FDB3-7742-9CFA-163D060C96FA}"/>
              </a:ext>
            </a:extLst>
          </p:cNvPr>
          <p:cNvGrpSpPr/>
          <p:nvPr/>
        </p:nvGrpSpPr>
        <p:grpSpPr>
          <a:xfrm>
            <a:off x="4598278" y="1381930"/>
            <a:ext cx="3114635" cy="4666509"/>
            <a:chOff x="4893042" y="1731727"/>
            <a:chExt cx="2848877" cy="4666509"/>
          </a:xfrm>
        </p:grpSpPr>
        <p:sp>
          <p:nvSpPr>
            <p:cNvPr id="19" name="Rectangle 18">
              <a:extLst>
                <a:ext uri="{FF2B5EF4-FFF2-40B4-BE49-F238E27FC236}">
                  <a16:creationId xmlns:a16="http://schemas.microsoft.com/office/drawing/2014/main" id="{7C6E4EED-8786-4F93-A148-AAB84A6E9F5F}"/>
                </a:ext>
              </a:extLst>
            </p:cNvPr>
            <p:cNvSpPr/>
            <p:nvPr/>
          </p:nvSpPr>
          <p:spPr>
            <a:xfrm>
              <a:off x="6461754" y="1731727"/>
              <a:ext cx="1276388"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person trips</a:t>
              </a:r>
            </a:p>
          </p:txBody>
        </p:sp>
        <p:sp>
          <p:nvSpPr>
            <p:cNvPr id="20" name="Rectangle 19">
              <a:extLst>
                <a:ext uri="{FF2B5EF4-FFF2-40B4-BE49-F238E27FC236}">
                  <a16:creationId xmlns:a16="http://schemas.microsoft.com/office/drawing/2014/main" id="{9ACF4D41-49C2-45A9-A053-728FB79CB4E7}"/>
                </a:ext>
              </a:extLst>
            </p:cNvPr>
            <p:cNvSpPr/>
            <p:nvPr/>
          </p:nvSpPr>
          <p:spPr>
            <a:xfrm>
              <a:off x="6461753" y="5490753"/>
              <a:ext cx="1276389" cy="90748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Build transit volumes</a:t>
              </a:r>
            </a:p>
          </p:txBody>
        </p:sp>
        <p:sp>
          <p:nvSpPr>
            <p:cNvPr id="21" name="Rectangle 20">
              <a:extLst>
                <a:ext uri="{FF2B5EF4-FFF2-40B4-BE49-F238E27FC236}">
                  <a16:creationId xmlns:a16="http://schemas.microsoft.com/office/drawing/2014/main" id="{AAC1854A-84FC-4CF6-BBE7-187AB0A947CD}"/>
                </a:ext>
              </a:extLst>
            </p:cNvPr>
            <p:cNvSpPr/>
            <p:nvPr/>
          </p:nvSpPr>
          <p:spPr>
            <a:xfrm>
              <a:off x="6461753" y="3710050"/>
              <a:ext cx="1276389" cy="7161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BUILD TRANSIT TRIPS</a:t>
              </a:r>
            </a:p>
          </p:txBody>
        </p:sp>
        <p:sp>
          <p:nvSpPr>
            <p:cNvPr id="27" name="Rectangle 26">
              <a:extLst>
                <a:ext uri="{FF2B5EF4-FFF2-40B4-BE49-F238E27FC236}">
                  <a16:creationId xmlns:a16="http://schemas.microsoft.com/office/drawing/2014/main" id="{B8424FED-1F63-4BF8-A4DC-0C0A7C2DF6FE}"/>
                </a:ext>
              </a:extLst>
            </p:cNvPr>
            <p:cNvSpPr/>
            <p:nvPr/>
          </p:nvSpPr>
          <p:spPr>
            <a:xfrm>
              <a:off x="4896223" y="2771695"/>
              <a:ext cx="1097277"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29" name="Rectangle: Rounded Corners 28">
              <a:extLst>
                <a:ext uri="{FF2B5EF4-FFF2-40B4-BE49-F238E27FC236}">
                  <a16:creationId xmlns:a16="http://schemas.microsoft.com/office/drawing/2014/main" id="{6336FC0B-E858-4BB2-894E-73BD5818A658}"/>
                </a:ext>
              </a:extLst>
            </p:cNvPr>
            <p:cNvSpPr/>
            <p:nvPr/>
          </p:nvSpPr>
          <p:spPr>
            <a:xfrm>
              <a:off x="6461753"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31" name="Rectangle: Rounded Corners 30">
              <a:extLst>
                <a:ext uri="{FF2B5EF4-FFF2-40B4-BE49-F238E27FC236}">
                  <a16:creationId xmlns:a16="http://schemas.microsoft.com/office/drawing/2014/main" id="{F6E3FF65-36D5-4203-8D0B-C2E73CA2B869}"/>
                </a:ext>
              </a:extLst>
            </p:cNvPr>
            <p:cNvSpPr/>
            <p:nvPr/>
          </p:nvSpPr>
          <p:spPr>
            <a:xfrm>
              <a:off x="6461759"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32" name="Rectangle 31">
              <a:extLst>
                <a:ext uri="{FF2B5EF4-FFF2-40B4-BE49-F238E27FC236}">
                  <a16:creationId xmlns:a16="http://schemas.microsoft.com/office/drawing/2014/main" id="{68178899-E5B0-4B21-B69F-65D5F62538BE}"/>
                </a:ext>
              </a:extLst>
            </p:cNvPr>
            <p:cNvSpPr/>
            <p:nvPr/>
          </p:nvSpPr>
          <p:spPr>
            <a:xfrm>
              <a:off x="4893042" y="3683925"/>
              <a:ext cx="1097277"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Build transit network</a:t>
              </a:r>
            </a:p>
          </p:txBody>
        </p:sp>
      </p:grpSp>
      <p:cxnSp>
        <p:nvCxnSpPr>
          <p:cNvPr id="33" name="Straight Arrow Connector 32">
            <a:extLst>
              <a:ext uri="{FF2B5EF4-FFF2-40B4-BE49-F238E27FC236}">
                <a16:creationId xmlns:a16="http://schemas.microsoft.com/office/drawing/2014/main" id="{78762630-687D-4280-9048-B97E4309D4AB}"/>
              </a:ext>
            </a:extLst>
          </p:cNvPr>
          <p:cNvCxnSpPr>
            <a:stCxn id="27" idx="3"/>
            <a:endCxn id="29" idx="1"/>
          </p:cNvCxnSpPr>
          <p:nvPr/>
        </p:nvCxnSpPr>
        <p:spPr>
          <a:xfrm>
            <a:off x="5801393" y="2834215"/>
            <a:ext cx="511933"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C9FADBD-A9DC-4791-B891-9247D940DBC6}"/>
              </a:ext>
            </a:extLst>
          </p:cNvPr>
          <p:cNvCxnSpPr>
            <a:stCxn id="32" idx="3"/>
            <a:endCxn id="29" idx="1"/>
          </p:cNvCxnSpPr>
          <p:nvPr/>
        </p:nvCxnSpPr>
        <p:spPr>
          <a:xfrm flipV="1">
            <a:off x="5797915" y="2834762"/>
            <a:ext cx="515411"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3B8625-9D8F-45D9-8D98-36E4ED348911}"/>
              </a:ext>
            </a:extLst>
          </p:cNvPr>
          <p:cNvCxnSpPr>
            <a:cxnSpLocks/>
            <a:stCxn id="32" idx="3"/>
            <a:endCxn id="31" idx="1"/>
          </p:cNvCxnSpPr>
          <p:nvPr/>
        </p:nvCxnSpPr>
        <p:spPr>
          <a:xfrm>
            <a:off x="5797915" y="3746445"/>
            <a:ext cx="515418"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21024" y="5256245"/>
            <a:ext cx="1622984" cy="1107996"/>
            <a:chOff x="121024" y="5256245"/>
            <a:chExt cx="1622984" cy="1107996"/>
          </a:xfrm>
        </p:grpSpPr>
        <p:sp>
          <p:nvSpPr>
            <p:cNvPr id="8" name="Rectangle 7">
              <a:extLst>
                <a:ext uri="{FF2B5EF4-FFF2-40B4-BE49-F238E27FC236}">
                  <a16:creationId xmlns:a16="http://schemas.microsoft.com/office/drawing/2014/main" id="{5DC6B450-2FF6-4E3B-ADF2-CAF168176CD3}"/>
                </a:ext>
              </a:extLst>
            </p:cNvPr>
            <p:cNvSpPr/>
            <p:nvPr/>
          </p:nvSpPr>
          <p:spPr>
            <a:xfrm>
              <a:off x="121024" y="5365376"/>
              <a:ext cx="188258" cy="15477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C73A8B-2B08-494B-84BF-6A210C400D59}"/>
                </a:ext>
              </a:extLst>
            </p:cNvPr>
            <p:cNvSpPr txBox="1"/>
            <p:nvPr/>
          </p:nvSpPr>
          <p:spPr>
            <a:xfrm>
              <a:off x="335130" y="5256245"/>
              <a:ext cx="1408878" cy="1107996"/>
            </a:xfrm>
            <a:prstGeom prst="rect">
              <a:avLst/>
            </a:prstGeom>
            <a:noFill/>
          </p:spPr>
          <p:txBody>
            <a:bodyPr wrap="square" rtlCol="0">
              <a:spAutoFit/>
            </a:bodyPr>
            <a:lstStyle/>
            <a:p>
              <a:pPr marL="233363" indent="-233363"/>
              <a:r>
                <a:rPr lang="en-US" dirty="0">
                  <a:latin typeface="+mn-lt"/>
                </a:rPr>
                <a:t>=</a:t>
              </a:r>
              <a:r>
                <a:rPr lang="en-US" sz="1600" dirty="0">
                  <a:latin typeface="+mn-lt"/>
                </a:rPr>
                <a:t>changed from the validation forecast</a:t>
              </a:r>
              <a:endParaRPr lang="en-US" dirty="0">
                <a:latin typeface="+mn-lt"/>
              </a:endParaRPr>
            </a:p>
          </p:txBody>
        </p:sp>
      </p:grpSp>
      <p:sp>
        <p:nvSpPr>
          <p:cNvPr id="40" name="TextBox 39">
            <a:extLst>
              <a:ext uri="{FF2B5EF4-FFF2-40B4-BE49-F238E27FC236}">
                <a16:creationId xmlns:a16="http://schemas.microsoft.com/office/drawing/2014/main" id="{2BF12B42-D073-5247-8758-296C3A0C7277}"/>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623231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0039-4EFF-4141-92EF-241E6F199483}"/>
              </a:ext>
            </a:extLst>
          </p:cNvPr>
          <p:cNvSpPr>
            <a:spLocks noGrp="1"/>
          </p:cNvSpPr>
          <p:nvPr>
            <p:ph type="title"/>
          </p:nvPr>
        </p:nvSpPr>
        <p:spPr/>
        <p:txBody>
          <a:bodyPr/>
          <a:lstStyle/>
          <a:p>
            <a:r>
              <a:rPr lang="en-US" dirty="0"/>
              <a:t>Forecasting in a Horizon Year </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845811" y="2090646"/>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845811" y="2950745"/>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845811" y="3884352"/>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845811" y="4711590"/>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736177" y="2642185"/>
            <a:ext cx="471439"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736183" y="2642732"/>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736183" y="3554415"/>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E4D4BE-04FB-417C-881C-3459B9B460D9}"/>
              </a:ext>
            </a:extLst>
          </p:cNvPr>
          <p:cNvCxnSpPr>
            <a:cxnSpLocks/>
            <a:stCxn id="19" idx="2"/>
            <a:endCxn id="29" idx="0"/>
          </p:cNvCxnSpPr>
          <p:nvPr/>
        </p:nvCxnSpPr>
        <p:spPr>
          <a:xfrm>
            <a:off x="7099948" y="2090646"/>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104D26-8E60-4319-9AA6-F64409B090E6}"/>
              </a:ext>
            </a:extLst>
          </p:cNvPr>
          <p:cNvCxnSpPr>
            <a:cxnSpLocks/>
            <a:stCxn id="29" idx="2"/>
            <a:endCxn id="21" idx="0"/>
          </p:cNvCxnSpPr>
          <p:nvPr/>
        </p:nvCxnSpPr>
        <p:spPr>
          <a:xfrm flipH="1">
            <a:off x="7099948" y="2950745"/>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47D61A-DBB0-4BC4-921E-93AB7198A481}"/>
              </a:ext>
            </a:extLst>
          </p:cNvPr>
          <p:cNvCxnSpPr>
            <a:cxnSpLocks/>
            <a:stCxn id="21" idx="2"/>
            <a:endCxn id="31" idx="0"/>
          </p:cNvCxnSpPr>
          <p:nvPr/>
        </p:nvCxnSpPr>
        <p:spPr>
          <a:xfrm>
            <a:off x="7099948" y="3884352"/>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40E6BD-FBF6-43D5-B595-ADDE93AA7152}"/>
              </a:ext>
            </a:extLst>
          </p:cNvPr>
          <p:cNvCxnSpPr>
            <a:cxnSpLocks/>
            <a:stCxn id="31" idx="2"/>
            <a:endCxn id="20" idx="0"/>
          </p:cNvCxnSpPr>
          <p:nvPr/>
        </p:nvCxnSpPr>
        <p:spPr>
          <a:xfrm flipH="1">
            <a:off x="7099948" y="4711590"/>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1C73246-D6F9-874F-A6F1-56EB1037D3AC}"/>
              </a:ext>
            </a:extLst>
          </p:cNvPr>
          <p:cNvGrpSpPr/>
          <p:nvPr/>
        </p:nvGrpSpPr>
        <p:grpSpPr>
          <a:xfrm>
            <a:off x="457200" y="1189900"/>
            <a:ext cx="7284719" cy="4666509"/>
            <a:chOff x="457200" y="1731727"/>
            <a:chExt cx="7284719" cy="4666509"/>
          </a:xfrm>
        </p:grpSpPr>
        <p:grpSp>
          <p:nvGrpSpPr>
            <p:cNvPr id="17" name="Group 16">
              <a:extLst>
                <a:ext uri="{FF2B5EF4-FFF2-40B4-BE49-F238E27FC236}">
                  <a16:creationId xmlns:a16="http://schemas.microsoft.com/office/drawing/2014/main" id="{722E54C4-F1AF-2F4E-88EF-0C4F8234F510}"/>
                </a:ext>
              </a:extLst>
            </p:cNvPr>
            <p:cNvGrpSpPr/>
            <p:nvPr/>
          </p:nvGrpSpPr>
          <p:grpSpPr>
            <a:xfrm>
              <a:off x="457200" y="1731727"/>
              <a:ext cx="3030582" cy="4666509"/>
              <a:chOff x="457200" y="1731727"/>
              <a:chExt cx="3030582" cy="4666509"/>
            </a:xfrm>
          </p:grpSpPr>
          <p:sp>
            <p:nvSpPr>
              <p:cNvPr id="4" name="Rectangle 3">
                <a:extLst>
                  <a:ext uri="{FF2B5EF4-FFF2-40B4-BE49-F238E27FC236}">
                    <a16:creationId xmlns:a16="http://schemas.microsoft.com/office/drawing/2014/main" id="{521CA1EC-F23D-45BD-AECC-2BD87FD8E70C}"/>
                  </a:ext>
                </a:extLst>
              </p:cNvPr>
              <p:cNvSpPr/>
              <p:nvPr/>
            </p:nvSpPr>
            <p:spPr>
              <a:xfrm>
                <a:off x="2207617" y="1731727"/>
                <a:ext cx="1276388" cy="90074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future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2207616" y="5490753"/>
                <a:ext cx="1276389" cy="90748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No-build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2207616" y="3710050"/>
                <a:ext cx="1276389" cy="7161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NO-BUILD TRANSIT TRIPS</a:t>
                </a:r>
              </a:p>
            </p:txBody>
          </p:sp>
          <p:sp>
            <p:nvSpPr>
              <p:cNvPr id="35" name="Rectangle 34">
                <a:extLst>
                  <a:ext uri="{FF2B5EF4-FFF2-40B4-BE49-F238E27FC236}">
                    <a16:creationId xmlns:a16="http://schemas.microsoft.com/office/drawing/2014/main" id="{77890BA2-7FF1-412C-BC40-C619D6130A2A}"/>
                  </a:ext>
                </a:extLst>
              </p:cNvPr>
              <p:cNvSpPr/>
              <p:nvPr/>
            </p:nvSpPr>
            <p:spPr>
              <a:xfrm>
                <a:off x="457200" y="2771695"/>
                <a:ext cx="1278977"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future highway network</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2207616"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2207622"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457201" y="3683925"/>
                <a:ext cx="1278982"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No-build transit network</a:t>
                </a:r>
              </a:p>
            </p:txBody>
          </p:sp>
        </p:grpSp>
        <p:sp>
          <p:nvSpPr>
            <p:cNvPr id="19" name="Rectangle 18">
              <a:extLst>
                <a:ext uri="{FF2B5EF4-FFF2-40B4-BE49-F238E27FC236}">
                  <a16:creationId xmlns:a16="http://schemas.microsoft.com/office/drawing/2014/main" id="{7C6E4EED-8786-4F93-A148-AAB84A6E9F5F}"/>
                </a:ext>
              </a:extLst>
            </p:cNvPr>
            <p:cNvSpPr/>
            <p:nvPr/>
          </p:nvSpPr>
          <p:spPr>
            <a:xfrm>
              <a:off x="6461754" y="1731727"/>
              <a:ext cx="1276388" cy="90074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future person trips</a:t>
              </a:r>
            </a:p>
          </p:txBody>
        </p:sp>
        <p:sp>
          <p:nvSpPr>
            <p:cNvPr id="20" name="Rectangle 19">
              <a:extLst>
                <a:ext uri="{FF2B5EF4-FFF2-40B4-BE49-F238E27FC236}">
                  <a16:creationId xmlns:a16="http://schemas.microsoft.com/office/drawing/2014/main" id="{9ACF4D41-49C2-45A9-A053-728FB79CB4E7}"/>
                </a:ext>
              </a:extLst>
            </p:cNvPr>
            <p:cNvSpPr/>
            <p:nvPr/>
          </p:nvSpPr>
          <p:spPr>
            <a:xfrm>
              <a:off x="6461753" y="5490753"/>
              <a:ext cx="1276389" cy="90748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Build transit volumes</a:t>
              </a:r>
            </a:p>
          </p:txBody>
        </p:sp>
        <p:sp>
          <p:nvSpPr>
            <p:cNvPr id="21" name="Rectangle 20">
              <a:extLst>
                <a:ext uri="{FF2B5EF4-FFF2-40B4-BE49-F238E27FC236}">
                  <a16:creationId xmlns:a16="http://schemas.microsoft.com/office/drawing/2014/main" id="{AAC1854A-84FC-4CF6-BBE7-187AB0A947CD}"/>
                </a:ext>
              </a:extLst>
            </p:cNvPr>
            <p:cNvSpPr/>
            <p:nvPr/>
          </p:nvSpPr>
          <p:spPr>
            <a:xfrm>
              <a:off x="6461753" y="3710050"/>
              <a:ext cx="1276389" cy="7161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BUILD TRANSIT TRIPS</a:t>
              </a:r>
            </a:p>
          </p:txBody>
        </p:sp>
        <p:sp>
          <p:nvSpPr>
            <p:cNvPr id="27" name="Rectangle 26">
              <a:extLst>
                <a:ext uri="{FF2B5EF4-FFF2-40B4-BE49-F238E27FC236}">
                  <a16:creationId xmlns:a16="http://schemas.microsoft.com/office/drawing/2014/main" id="{B8424FED-1F63-4BF8-A4DC-0C0A7C2DF6FE}"/>
                </a:ext>
              </a:extLst>
            </p:cNvPr>
            <p:cNvSpPr/>
            <p:nvPr/>
          </p:nvSpPr>
          <p:spPr>
            <a:xfrm>
              <a:off x="4712327" y="2771695"/>
              <a:ext cx="1281174"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future highway network</a:t>
              </a:r>
            </a:p>
          </p:txBody>
        </p:sp>
        <p:sp>
          <p:nvSpPr>
            <p:cNvPr id="29" name="Rectangle: Rounded Corners 28">
              <a:extLst>
                <a:ext uri="{FF2B5EF4-FFF2-40B4-BE49-F238E27FC236}">
                  <a16:creationId xmlns:a16="http://schemas.microsoft.com/office/drawing/2014/main" id="{6336FC0B-E858-4BB2-894E-73BD5818A658}"/>
                </a:ext>
              </a:extLst>
            </p:cNvPr>
            <p:cNvSpPr/>
            <p:nvPr/>
          </p:nvSpPr>
          <p:spPr>
            <a:xfrm>
              <a:off x="6461753"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31" name="Rectangle: Rounded Corners 30">
              <a:extLst>
                <a:ext uri="{FF2B5EF4-FFF2-40B4-BE49-F238E27FC236}">
                  <a16:creationId xmlns:a16="http://schemas.microsoft.com/office/drawing/2014/main" id="{F6E3FF65-36D5-4203-8D0B-C2E73CA2B869}"/>
                </a:ext>
              </a:extLst>
            </p:cNvPr>
            <p:cNvSpPr/>
            <p:nvPr/>
          </p:nvSpPr>
          <p:spPr>
            <a:xfrm>
              <a:off x="6461759"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32" name="Rectangle 31">
              <a:extLst>
                <a:ext uri="{FF2B5EF4-FFF2-40B4-BE49-F238E27FC236}">
                  <a16:creationId xmlns:a16="http://schemas.microsoft.com/office/drawing/2014/main" id="{68178899-E5B0-4B21-B69F-65D5F62538BE}"/>
                </a:ext>
              </a:extLst>
            </p:cNvPr>
            <p:cNvSpPr/>
            <p:nvPr/>
          </p:nvSpPr>
          <p:spPr>
            <a:xfrm>
              <a:off x="4712328" y="3683925"/>
              <a:ext cx="1277992" cy="8246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Build transit network</a:t>
              </a:r>
            </a:p>
          </p:txBody>
        </p:sp>
      </p:grpSp>
      <p:cxnSp>
        <p:nvCxnSpPr>
          <p:cNvPr id="33" name="Straight Arrow Connector 32">
            <a:extLst>
              <a:ext uri="{FF2B5EF4-FFF2-40B4-BE49-F238E27FC236}">
                <a16:creationId xmlns:a16="http://schemas.microsoft.com/office/drawing/2014/main" id="{78762630-687D-4280-9048-B97E4309D4AB}"/>
              </a:ext>
            </a:extLst>
          </p:cNvPr>
          <p:cNvCxnSpPr>
            <a:cxnSpLocks/>
            <a:stCxn id="27" idx="3"/>
            <a:endCxn id="29" idx="1"/>
          </p:cNvCxnSpPr>
          <p:nvPr/>
        </p:nvCxnSpPr>
        <p:spPr>
          <a:xfrm>
            <a:off x="5993501" y="2642185"/>
            <a:ext cx="468252" cy="5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C9FADBD-A9DC-4791-B891-9247D940DBC6}"/>
              </a:ext>
            </a:extLst>
          </p:cNvPr>
          <p:cNvCxnSpPr>
            <a:cxnSpLocks/>
            <a:stCxn id="32" idx="3"/>
            <a:endCxn id="29" idx="1"/>
          </p:cNvCxnSpPr>
          <p:nvPr/>
        </p:nvCxnSpPr>
        <p:spPr>
          <a:xfrm flipV="1">
            <a:off x="5990320" y="2642732"/>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13B8625-9D8F-45D9-8D98-36E4ED348911}"/>
              </a:ext>
            </a:extLst>
          </p:cNvPr>
          <p:cNvCxnSpPr>
            <a:cxnSpLocks/>
            <a:stCxn id="32" idx="3"/>
            <a:endCxn id="31" idx="1"/>
          </p:cNvCxnSpPr>
          <p:nvPr/>
        </p:nvCxnSpPr>
        <p:spPr>
          <a:xfrm>
            <a:off x="5990320" y="3554415"/>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21024" y="5256245"/>
            <a:ext cx="1751318" cy="1107996"/>
            <a:chOff x="121024" y="5256245"/>
            <a:chExt cx="1751318" cy="1107996"/>
          </a:xfrm>
        </p:grpSpPr>
        <p:sp>
          <p:nvSpPr>
            <p:cNvPr id="40" name="Rectangle 39">
              <a:extLst>
                <a:ext uri="{FF2B5EF4-FFF2-40B4-BE49-F238E27FC236}">
                  <a16:creationId xmlns:a16="http://schemas.microsoft.com/office/drawing/2014/main" id="{5DC6B450-2FF6-4E3B-ADF2-CAF168176CD3}"/>
                </a:ext>
              </a:extLst>
            </p:cNvPr>
            <p:cNvSpPr/>
            <p:nvPr/>
          </p:nvSpPr>
          <p:spPr>
            <a:xfrm>
              <a:off x="121024" y="5365376"/>
              <a:ext cx="188258" cy="15477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1C73A8B-2B08-494B-84BF-6A210C400D59}"/>
                </a:ext>
              </a:extLst>
            </p:cNvPr>
            <p:cNvSpPr txBox="1"/>
            <p:nvPr/>
          </p:nvSpPr>
          <p:spPr>
            <a:xfrm>
              <a:off x="335129" y="5256245"/>
              <a:ext cx="1537213" cy="1107996"/>
            </a:xfrm>
            <a:prstGeom prst="rect">
              <a:avLst/>
            </a:prstGeom>
            <a:noFill/>
          </p:spPr>
          <p:txBody>
            <a:bodyPr wrap="square" rtlCol="0">
              <a:spAutoFit/>
            </a:bodyPr>
            <a:lstStyle/>
            <a:p>
              <a:pPr marL="233363" indent="-233363"/>
              <a:r>
                <a:rPr lang="en-US" dirty="0">
                  <a:latin typeface="+mn-lt"/>
                </a:rPr>
                <a:t>= </a:t>
              </a:r>
              <a:r>
                <a:rPr lang="en-US" sz="1600" dirty="0">
                  <a:latin typeface="+mn-lt"/>
                </a:rPr>
                <a:t>changed from the validation forecast</a:t>
              </a:r>
              <a:endParaRPr lang="en-US" dirty="0">
                <a:latin typeface="+mn-lt"/>
              </a:endParaRPr>
            </a:p>
          </p:txBody>
        </p:sp>
      </p:grpSp>
      <p:sp>
        <p:nvSpPr>
          <p:cNvPr id="45" name="TextBox 44">
            <a:extLst>
              <a:ext uri="{FF2B5EF4-FFF2-40B4-BE49-F238E27FC236}">
                <a16:creationId xmlns:a16="http://schemas.microsoft.com/office/drawing/2014/main" id="{869A45A5-1496-F749-B5EB-0FAE025E6A7B}"/>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55561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No highway network, path-building, </a:t>
            </a:r>
            <a:br>
              <a:rPr lang="en-US" dirty="0"/>
            </a:br>
            <a:r>
              <a:rPr lang="en-US" dirty="0"/>
              <a:t>or speed estimation</a:t>
            </a:r>
          </a:p>
          <a:p>
            <a:pPr lvl="1"/>
            <a:r>
              <a:rPr lang="en-US" dirty="0"/>
              <a:t>Imported AM peak LOV zone-to-zone </a:t>
            </a:r>
            <a:br>
              <a:rPr lang="en-US" dirty="0"/>
            </a:br>
            <a:r>
              <a:rPr lang="en-US" dirty="0"/>
              <a:t>times, distances</a:t>
            </a:r>
          </a:p>
          <a:p>
            <a:pPr lvl="1"/>
            <a:r>
              <a:rPr lang="en-US" dirty="0"/>
              <a:t>Current year and, if needed, future year(s)</a:t>
            </a:r>
          </a:p>
          <a:p>
            <a:pPr lvl="1"/>
            <a:r>
              <a:rPr lang="en-US" dirty="0"/>
              <a:t>Same zone system as for population and employment</a:t>
            </a:r>
          </a:p>
          <a:p>
            <a:pPr lvl="1"/>
            <a:r>
              <a:rPr lang="en-US" dirty="0"/>
              <a:t>Source: regional travel model</a:t>
            </a:r>
          </a:p>
          <a:p>
            <a:pPr lvl="2"/>
            <a:endParaRPr lang="en-US" dirty="0"/>
          </a:p>
          <a:p>
            <a:pPr marL="457200" lvl="1" indent="0">
              <a:buNone/>
            </a:pPr>
            <a:endParaRPr lang="en-US" dirty="0"/>
          </a:p>
          <a:p>
            <a:pPr lvl="2"/>
            <a:endParaRPr lang="en-US" dirty="0"/>
          </a:p>
          <a:p>
            <a:pPr lvl="1"/>
            <a:endParaRPr lang="en-US" dirty="0"/>
          </a:p>
        </p:txBody>
      </p:sp>
      <p:sp>
        <p:nvSpPr>
          <p:cNvPr id="2" name="Title 1"/>
          <p:cNvSpPr>
            <a:spLocks noGrp="1"/>
          </p:cNvSpPr>
          <p:nvPr>
            <p:ph type="title"/>
          </p:nvPr>
        </p:nvSpPr>
        <p:spPr/>
        <p:txBody>
          <a:bodyPr/>
          <a:lstStyle/>
          <a:p>
            <a:r>
              <a:rPr lang="en-US" dirty="0"/>
              <a:t>Quick Note on Highway Components</a:t>
            </a:r>
          </a:p>
        </p:txBody>
      </p:sp>
      <p:sp>
        <p:nvSpPr>
          <p:cNvPr id="5" name="TextBox 4">
            <a:extLst>
              <a:ext uri="{FF2B5EF4-FFF2-40B4-BE49-F238E27FC236}">
                <a16:creationId xmlns:a16="http://schemas.microsoft.com/office/drawing/2014/main" id="{5840E776-74E2-6A4C-9288-9CF47E625004}"/>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751748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1" y="603932"/>
            <a:ext cx="7772400" cy="673326"/>
          </a:xfrm>
        </p:spPr>
        <p:txBody>
          <a:bodyPr/>
          <a:lstStyle/>
          <a:p>
            <a:pPr algn="ctr"/>
            <a:r>
              <a:rPr lang="en-US" sz="3600" dirty="0"/>
              <a:t> OMPO STOPS</a:t>
            </a:r>
            <a:br>
              <a:rPr lang="en-US" dirty="0"/>
            </a:br>
            <a:r>
              <a:rPr lang="en-US" sz="3600" dirty="0"/>
              <a:t>Topics</a:t>
            </a:r>
          </a:p>
        </p:txBody>
      </p:sp>
      <p:sp>
        <p:nvSpPr>
          <p:cNvPr id="3" name="TextBox 2">
            <a:extLst>
              <a:ext uri="{FF2B5EF4-FFF2-40B4-BE49-F238E27FC236}">
                <a16:creationId xmlns:a16="http://schemas.microsoft.com/office/drawing/2014/main" id="{36A656A1-D491-3A49-892C-72B89263FD0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
        <p:nvSpPr>
          <p:cNvPr id="2" name="TextBox 1">
            <a:extLst>
              <a:ext uri="{FF2B5EF4-FFF2-40B4-BE49-F238E27FC236}">
                <a16:creationId xmlns:a16="http://schemas.microsoft.com/office/drawing/2014/main" id="{412A057A-5E4B-F442-B69F-F96FA17CC2F7}"/>
              </a:ext>
            </a:extLst>
          </p:cNvPr>
          <p:cNvSpPr txBox="1"/>
          <p:nvPr/>
        </p:nvSpPr>
        <p:spPr>
          <a:xfrm>
            <a:off x="479128" y="2496458"/>
            <a:ext cx="8049640" cy="2215991"/>
          </a:xfrm>
          <a:prstGeom prst="rect">
            <a:avLst/>
          </a:prstGeom>
          <a:noFill/>
        </p:spPr>
        <p:txBody>
          <a:bodyPr wrap="none" rtlCol="0">
            <a:spAutoFit/>
          </a:bodyPr>
          <a:lstStyle/>
          <a:p>
            <a:pPr marL="285750" indent="-285750">
              <a:buFont typeface="Arial" panose="020B0604020202020204" pitchFamily="34" charset="0"/>
              <a:buChar char="•"/>
            </a:pPr>
            <a:r>
              <a:rPr lang="en-US" sz="3000" dirty="0">
                <a:latin typeface="+mj-lt"/>
              </a:rPr>
              <a:t>Inputs – Networks and Other Data</a:t>
            </a:r>
          </a:p>
          <a:p>
            <a:pPr marL="285750" indent="-285750">
              <a:buFont typeface="Arial" panose="020B0604020202020204" pitchFamily="34" charset="0"/>
              <a:buChar char="•"/>
            </a:pPr>
            <a:r>
              <a:rPr lang="en-US" sz="3000" dirty="0">
                <a:latin typeface="+mj-lt"/>
              </a:rPr>
              <a:t>Schedule-Based Transit Path-Builder</a:t>
            </a:r>
          </a:p>
          <a:p>
            <a:pPr marL="285750" indent="-285750">
              <a:buFont typeface="Arial" panose="020B0604020202020204" pitchFamily="34" charset="0"/>
              <a:buChar char="•"/>
            </a:pPr>
            <a:r>
              <a:rPr lang="en-US" sz="3000" dirty="0">
                <a:latin typeface="+mj-lt"/>
              </a:rPr>
              <a:t>Current Year Travel Patterns</a:t>
            </a:r>
          </a:p>
          <a:p>
            <a:pPr marL="285750" indent="-285750">
              <a:buFont typeface="Arial" panose="020B0604020202020204" pitchFamily="34" charset="0"/>
              <a:buChar char="•"/>
            </a:pPr>
            <a:r>
              <a:rPr lang="en-US" sz="3000" dirty="0">
                <a:latin typeface="+mj-lt"/>
              </a:rPr>
              <a:t>Initial Travel Patterns for STOPS-Incremental</a:t>
            </a: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3580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B75E-C58B-814C-AA3F-E9D7F5CD0DB5}"/>
              </a:ext>
            </a:extLst>
          </p:cNvPr>
          <p:cNvSpPr>
            <a:spLocks noGrp="1"/>
          </p:cNvSpPr>
          <p:nvPr>
            <p:ph type="ctrTitle"/>
          </p:nvPr>
        </p:nvSpPr>
        <p:spPr/>
        <p:txBody>
          <a:bodyPr/>
          <a:lstStyle/>
          <a:p>
            <a:pPr algn="ctr"/>
            <a:r>
              <a:rPr lang="en-US" dirty="0"/>
              <a:t>Inputs – Networks and Other Data</a:t>
            </a:r>
          </a:p>
        </p:txBody>
      </p:sp>
      <p:sp>
        <p:nvSpPr>
          <p:cNvPr id="3" name="TextBox 2">
            <a:extLst>
              <a:ext uri="{FF2B5EF4-FFF2-40B4-BE49-F238E27FC236}">
                <a16:creationId xmlns:a16="http://schemas.microsoft.com/office/drawing/2014/main" id="{F43EB22E-F6DE-F040-BE83-3A086328D3BD}"/>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46724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AE7811A-75DA-484F-B931-C54786DDF8F3}"/>
              </a:ext>
            </a:extLst>
          </p:cNvPr>
          <p:cNvSpPr>
            <a:spLocks noGrp="1"/>
          </p:cNvSpPr>
          <p:nvPr>
            <p:ph idx="1"/>
          </p:nvPr>
        </p:nvSpPr>
        <p:spPr/>
        <p:txBody>
          <a:bodyPr/>
          <a:lstStyle/>
          <a:p>
            <a:r>
              <a:rPr lang="en-US" dirty="0"/>
              <a:t>Discretionary Capital Investment Grants (CIG) Program</a:t>
            </a:r>
          </a:p>
          <a:p>
            <a:pPr lvl="1"/>
            <a:r>
              <a:rPr lang="en-US" dirty="0"/>
              <a:t>FTA: project ratings and funding recommendations</a:t>
            </a:r>
          </a:p>
          <a:p>
            <a:pPr lvl="1"/>
            <a:r>
              <a:rPr lang="en-US" dirty="0"/>
              <a:t>Several rating criteria dependent upon predicted riders</a:t>
            </a:r>
          </a:p>
          <a:p>
            <a:pPr lvl="1"/>
            <a:r>
              <a:rPr lang="en-US" dirty="0"/>
              <a:t>STOPS origins in CIG streamlining (2009)</a:t>
            </a:r>
          </a:p>
          <a:p>
            <a:pPr lvl="1"/>
            <a:r>
              <a:rPr lang="en-US" dirty="0"/>
              <a:t>STOPS provision of all CIG-required rider measures</a:t>
            </a:r>
          </a:p>
          <a:p>
            <a:pPr lvl="1"/>
            <a:r>
              <a:rPr lang="en-US" dirty="0"/>
              <a:t>Evolution of STOPS capabilities	</a:t>
            </a:r>
          </a:p>
        </p:txBody>
      </p:sp>
      <p:sp>
        <p:nvSpPr>
          <p:cNvPr id="2" name="Title 1">
            <a:extLst>
              <a:ext uri="{FF2B5EF4-FFF2-40B4-BE49-F238E27FC236}">
                <a16:creationId xmlns:a16="http://schemas.microsoft.com/office/drawing/2014/main" id="{48553398-1D30-42A9-8EC3-855A3F4FA398}"/>
              </a:ext>
            </a:extLst>
          </p:cNvPr>
          <p:cNvSpPr>
            <a:spLocks noGrp="1"/>
          </p:cNvSpPr>
          <p:nvPr>
            <p:ph type="title"/>
          </p:nvPr>
        </p:nvSpPr>
        <p:spPr/>
        <p:txBody>
          <a:bodyPr/>
          <a:lstStyle/>
          <a:p>
            <a:r>
              <a:rPr lang="en-US" dirty="0"/>
              <a:t>STOPS and the FTA CIG Program</a:t>
            </a:r>
          </a:p>
        </p:txBody>
      </p:sp>
      <p:sp>
        <p:nvSpPr>
          <p:cNvPr id="7" name="TextBox 6">
            <a:extLst>
              <a:ext uri="{FF2B5EF4-FFF2-40B4-BE49-F238E27FC236}">
                <a16:creationId xmlns:a16="http://schemas.microsoft.com/office/drawing/2014/main" id="{53105312-A0B3-3B4D-9054-006A21AA88E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773054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13AD-89DF-6241-A0C4-C0EE7E3E35F7}"/>
              </a:ext>
            </a:extLst>
          </p:cNvPr>
          <p:cNvSpPr>
            <a:spLocks noGrp="1"/>
          </p:cNvSpPr>
          <p:nvPr>
            <p:ph type="title"/>
          </p:nvPr>
        </p:nvSpPr>
        <p:spPr>
          <a:xfrm>
            <a:off x="457200" y="114982"/>
            <a:ext cx="8229600" cy="822960"/>
          </a:xfrm>
        </p:spPr>
        <p:txBody>
          <a:bodyPr/>
          <a:lstStyle/>
          <a:p>
            <a:r>
              <a:rPr lang="en-US" dirty="0"/>
              <a:t>Input Data</a:t>
            </a:r>
          </a:p>
        </p:txBody>
      </p:sp>
      <p:sp>
        <p:nvSpPr>
          <p:cNvPr id="3" name="Content Placeholder 2">
            <a:extLst>
              <a:ext uri="{FF2B5EF4-FFF2-40B4-BE49-F238E27FC236}">
                <a16:creationId xmlns:a16="http://schemas.microsoft.com/office/drawing/2014/main" id="{A59BF36C-0A22-114B-9AF8-C9A403B7478C}"/>
              </a:ext>
            </a:extLst>
          </p:cNvPr>
          <p:cNvSpPr>
            <a:spLocks noGrp="1"/>
          </p:cNvSpPr>
          <p:nvPr>
            <p:ph sz="half" idx="1"/>
          </p:nvPr>
        </p:nvSpPr>
        <p:spPr>
          <a:xfrm>
            <a:off x="457200" y="720228"/>
            <a:ext cx="8048171" cy="5666058"/>
          </a:xfrm>
        </p:spPr>
        <p:txBody>
          <a:bodyPr/>
          <a:lstStyle/>
          <a:p>
            <a:r>
              <a:rPr lang="en-US" dirty="0"/>
              <a:t>GTFS based transit network</a:t>
            </a:r>
          </a:p>
          <a:p>
            <a:pPr lvl="1"/>
            <a:r>
              <a:rPr lang="en-US" dirty="0"/>
              <a:t>Best representation of current year data</a:t>
            </a:r>
          </a:p>
          <a:p>
            <a:pPr lvl="1"/>
            <a:r>
              <a:rPr lang="en-US" dirty="0"/>
              <a:t>Strategy for incorporating build network changes is important (avoid inadvertent errors)</a:t>
            </a:r>
          </a:p>
          <a:p>
            <a:r>
              <a:rPr lang="en-US" dirty="0"/>
              <a:t>On Board Survey data (OMPO 2012) </a:t>
            </a:r>
          </a:p>
          <a:p>
            <a:pPr lvl="1"/>
            <a:r>
              <a:rPr lang="en-US" dirty="0"/>
              <a:t>used to establish trip patterns and inform person trips</a:t>
            </a:r>
          </a:p>
          <a:p>
            <a:r>
              <a:rPr lang="en-US" dirty="0"/>
              <a:t>APC data for calibration year (2017) </a:t>
            </a:r>
          </a:p>
          <a:p>
            <a:pPr lvl="1"/>
            <a:r>
              <a:rPr lang="en-US" dirty="0"/>
              <a:t>Used to provide more robust local detail and inform person trips</a:t>
            </a:r>
          </a:p>
          <a:p>
            <a:r>
              <a:rPr lang="en-US" dirty="0"/>
              <a:t>APC data for calibration year (2019)</a:t>
            </a:r>
          </a:p>
        </p:txBody>
      </p:sp>
      <p:sp>
        <p:nvSpPr>
          <p:cNvPr id="6" name="TextBox 5">
            <a:extLst>
              <a:ext uri="{FF2B5EF4-FFF2-40B4-BE49-F238E27FC236}">
                <a16:creationId xmlns:a16="http://schemas.microsoft.com/office/drawing/2014/main" id="{D445D699-FF8B-2B46-84CA-D2A26FA48FC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216156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60C2-368B-9249-980E-E1355B10858F}"/>
              </a:ext>
            </a:extLst>
          </p:cNvPr>
          <p:cNvSpPr>
            <a:spLocks noGrp="1"/>
          </p:cNvSpPr>
          <p:nvPr>
            <p:ph type="title"/>
          </p:nvPr>
        </p:nvSpPr>
        <p:spPr/>
        <p:txBody>
          <a:bodyPr/>
          <a:lstStyle/>
          <a:p>
            <a:r>
              <a:rPr lang="en-US" dirty="0"/>
              <a:t>GTFS </a:t>
            </a:r>
          </a:p>
        </p:txBody>
      </p:sp>
      <p:sp>
        <p:nvSpPr>
          <p:cNvPr id="3" name="Content Placeholder 2">
            <a:extLst>
              <a:ext uri="{FF2B5EF4-FFF2-40B4-BE49-F238E27FC236}">
                <a16:creationId xmlns:a16="http://schemas.microsoft.com/office/drawing/2014/main" id="{D6428279-C998-9D46-AD65-808A600FF80F}"/>
              </a:ext>
            </a:extLst>
          </p:cNvPr>
          <p:cNvSpPr>
            <a:spLocks noGrp="1"/>
          </p:cNvSpPr>
          <p:nvPr>
            <p:ph sz="half" idx="1"/>
          </p:nvPr>
        </p:nvSpPr>
        <p:spPr>
          <a:xfrm>
            <a:off x="457200" y="1254760"/>
            <a:ext cx="8367486" cy="5024120"/>
          </a:xfrm>
        </p:spPr>
        <p:txBody>
          <a:bodyPr/>
          <a:lstStyle/>
          <a:p>
            <a:r>
              <a:rPr lang="en-US" dirty="0"/>
              <a:t>Obtained from </a:t>
            </a:r>
            <a:r>
              <a:rPr lang="en-US" dirty="0" err="1"/>
              <a:t>TheBUS</a:t>
            </a:r>
            <a:r>
              <a:rPr lang="en-US" dirty="0"/>
              <a:t> (calibration and validation) and DTS (build)</a:t>
            </a:r>
          </a:p>
          <a:p>
            <a:r>
              <a:rPr lang="en-US" dirty="0"/>
              <a:t>Captures all the detailed info in the public schedule</a:t>
            </a:r>
          </a:p>
          <a:p>
            <a:pPr lvl="1"/>
            <a:r>
              <a:rPr lang="en-US" dirty="0" err="1"/>
              <a:t>Routes.txt</a:t>
            </a:r>
            <a:endParaRPr lang="en-US" dirty="0"/>
          </a:p>
          <a:p>
            <a:pPr lvl="1"/>
            <a:r>
              <a:rPr lang="en-US" dirty="0" err="1"/>
              <a:t>Calendar.txt</a:t>
            </a:r>
            <a:endParaRPr lang="en-US" dirty="0"/>
          </a:p>
          <a:p>
            <a:pPr lvl="1"/>
            <a:r>
              <a:rPr lang="en-US" dirty="0" err="1"/>
              <a:t>Trips.txt</a:t>
            </a:r>
            <a:endParaRPr lang="en-US" dirty="0"/>
          </a:p>
          <a:p>
            <a:pPr lvl="1"/>
            <a:r>
              <a:rPr lang="en-US" dirty="0" err="1"/>
              <a:t>Stops.txt</a:t>
            </a:r>
            <a:endParaRPr lang="en-US" dirty="0"/>
          </a:p>
          <a:p>
            <a:pPr lvl="1"/>
            <a:r>
              <a:rPr lang="en-US" dirty="0" err="1"/>
              <a:t>Stop_times.txt</a:t>
            </a:r>
            <a:endParaRPr lang="en-US" dirty="0"/>
          </a:p>
          <a:p>
            <a:endParaRPr lang="en-US" dirty="0"/>
          </a:p>
        </p:txBody>
      </p:sp>
      <p:sp>
        <p:nvSpPr>
          <p:cNvPr id="6" name="TextBox 5">
            <a:extLst>
              <a:ext uri="{FF2B5EF4-FFF2-40B4-BE49-F238E27FC236}">
                <a16:creationId xmlns:a16="http://schemas.microsoft.com/office/drawing/2014/main" id="{4206C5BD-023A-FD46-8FD4-D116271E5DD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98997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24C0-541A-2749-A216-87458F23C848}"/>
              </a:ext>
            </a:extLst>
          </p:cNvPr>
          <p:cNvSpPr>
            <a:spLocks noGrp="1"/>
          </p:cNvSpPr>
          <p:nvPr>
            <p:ph type="title"/>
          </p:nvPr>
        </p:nvSpPr>
        <p:spPr/>
        <p:txBody>
          <a:bodyPr/>
          <a:lstStyle/>
          <a:p>
            <a:r>
              <a:rPr lang="en-US" dirty="0"/>
              <a:t>Route types GTFS vs STOPS</a:t>
            </a:r>
          </a:p>
        </p:txBody>
      </p:sp>
      <p:sp>
        <p:nvSpPr>
          <p:cNvPr id="3" name="Content Placeholder 2">
            <a:extLst>
              <a:ext uri="{FF2B5EF4-FFF2-40B4-BE49-F238E27FC236}">
                <a16:creationId xmlns:a16="http://schemas.microsoft.com/office/drawing/2014/main" id="{338C6206-EEE8-8140-9044-F4894EB0CC6D}"/>
              </a:ext>
            </a:extLst>
          </p:cNvPr>
          <p:cNvSpPr>
            <a:spLocks noGrp="1"/>
          </p:cNvSpPr>
          <p:nvPr>
            <p:ph sz="half" idx="1"/>
          </p:nvPr>
        </p:nvSpPr>
        <p:spPr>
          <a:xfrm>
            <a:off x="457199" y="1254760"/>
            <a:ext cx="8454571" cy="5024120"/>
          </a:xfrm>
        </p:spPr>
        <p:txBody>
          <a:bodyPr/>
          <a:lstStyle/>
          <a:p>
            <a:pPr marL="0" indent="0">
              <a:buNone/>
            </a:pPr>
            <a:r>
              <a:rPr lang="en-US" dirty="0"/>
              <a:t>Each route is designated as one route type over its entire length</a:t>
            </a:r>
          </a:p>
          <a:p>
            <a:pPr marL="0" indent="0">
              <a:buNone/>
            </a:pPr>
            <a:endParaRPr lang="en-US" dirty="0"/>
          </a:p>
          <a:p>
            <a:endParaRPr lang="en-US" dirty="0"/>
          </a:p>
        </p:txBody>
      </p:sp>
      <p:graphicFrame>
        <p:nvGraphicFramePr>
          <p:cNvPr id="6" name="Table 5">
            <a:extLst>
              <a:ext uri="{FF2B5EF4-FFF2-40B4-BE49-F238E27FC236}">
                <a16:creationId xmlns:a16="http://schemas.microsoft.com/office/drawing/2014/main" id="{18AE23B6-7AAF-F946-8CBF-6F9DBB52AB47}"/>
              </a:ext>
            </a:extLst>
          </p:cNvPr>
          <p:cNvGraphicFramePr>
            <a:graphicFrameLocks noGrp="1"/>
          </p:cNvGraphicFramePr>
          <p:nvPr>
            <p:extLst>
              <p:ext uri="{D42A27DB-BD31-4B8C-83A1-F6EECF244321}">
                <p14:modId xmlns:p14="http://schemas.microsoft.com/office/powerpoint/2010/main" val="2809664152"/>
              </p:ext>
            </p:extLst>
          </p:nvPr>
        </p:nvGraphicFramePr>
        <p:xfrm>
          <a:off x="638629" y="2354943"/>
          <a:ext cx="8048171" cy="3337560"/>
        </p:xfrm>
        <a:graphic>
          <a:graphicData uri="http://schemas.openxmlformats.org/drawingml/2006/table">
            <a:tbl>
              <a:tblPr firstRow="1" bandRow="1">
                <a:tableStyleId>{5C22544A-7EE6-4342-B048-85BDC9FD1C3A}</a:tableStyleId>
              </a:tblPr>
              <a:tblGrid>
                <a:gridCol w="827314">
                  <a:extLst>
                    <a:ext uri="{9D8B030D-6E8A-4147-A177-3AD203B41FA5}">
                      <a16:colId xmlns:a16="http://schemas.microsoft.com/office/drawing/2014/main" val="979140681"/>
                    </a:ext>
                  </a:extLst>
                </a:gridCol>
                <a:gridCol w="3889828">
                  <a:extLst>
                    <a:ext uri="{9D8B030D-6E8A-4147-A177-3AD203B41FA5}">
                      <a16:colId xmlns:a16="http://schemas.microsoft.com/office/drawing/2014/main" val="1884610710"/>
                    </a:ext>
                  </a:extLst>
                </a:gridCol>
                <a:gridCol w="3331029">
                  <a:extLst>
                    <a:ext uri="{9D8B030D-6E8A-4147-A177-3AD203B41FA5}">
                      <a16:colId xmlns:a16="http://schemas.microsoft.com/office/drawing/2014/main" val="3082874849"/>
                    </a:ext>
                  </a:extLst>
                </a:gridCol>
              </a:tblGrid>
              <a:tr h="370840">
                <a:tc>
                  <a:txBody>
                    <a:bodyPr/>
                    <a:lstStyle/>
                    <a:p>
                      <a:r>
                        <a:rPr lang="en-US" dirty="0"/>
                        <a:t>Code</a:t>
                      </a:r>
                    </a:p>
                  </a:txBody>
                  <a:tcPr/>
                </a:tc>
                <a:tc>
                  <a:txBody>
                    <a:bodyPr/>
                    <a:lstStyle/>
                    <a:p>
                      <a:r>
                        <a:rPr lang="en-US" dirty="0"/>
                        <a:t>GTFS definition</a:t>
                      </a:r>
                    </a:p>
                  </a:txBody>
                  <a:tcPr/>
                </a:tc>
                <a:tc>
                  <a:txBody>
                    <a:bodyPr/>
                    <a:lstStyle/>
                    <a:p>
                      <a:r>
                        <a:rPr lang="en-US" dirty="0"/>
                        <a:t>STOPS definition</a:t>
                      </a:r>
                    </a:p>
                  </a:txBody>
                  <a:tcPr/>
                </a:tc>
                <a:extLst>
                  <a:ext uri="{0D108BD9-81ED-4DB2-BD59-A6C34878D82A}">
                    <a16:rowId xmlns:a16="http://schemas.microsoft.com/office/drawing/2014/main" val="2222396656"/>
                  </a:ext>
                </a:extLst>
              </a:tr>
              <a:tr h="370840">
                <a:tc>
                  <a:txBody>
                    <a:bodyPr/>
                    <a:lstStyle/>
                    <a:p>
                      <a:r>
                        <a:rPr lang="en-US" dirty="0"/>
                        <a:t>0</a:t>
                      </a:r>
                    </a:p>
                  </a:txBody>
                  <a:tcPr/>
                </a:tc>
                <a:tc>
                  <a:txBody>
                    <a:bodyPr/>
                    <a:lstStyle/>
                    <a:p>
                      <a:r>
                        <a:rPr lang="en-US" dirty="0" err="1"/>
                        <a:t>Tram,streetcar</a:t>
                      </a:r>
                      <a:r>
                        <a:rPr lang="en-US" dirty="0"/>
                        <a:t> or light rail</a:t>
                      </a:r>
                    </a:p>
                  </a:txBody>
                  <a:tcPr/>
                </a:tc>
                <a:tc>
                  <a:txBody>
                    <a:bodyPr/>
                    <a:lstStyle/>
                    <a:p>
                      <a:r>
                        <a:rPr lang="en-US" dirty="0"/>
                        <a:t>Partial fixed guideway</a:t>
                      </a:r>
                    </a:p>
                  </a:txBody>
                  <a:tcPr/>
                </a:tc>
                <a:extLst>
                  <a:ext uri="{0D108BD9-81ED-4DB2-BD59-A6C34878D82A}">
                    <a16:rowId xmlns:a16="http://schemas.microsoft.com/office/drawing/2014/main" val="2532072504"/>
                  </a:ext>
                </a:extLst>
              </a:tr>
              <a:tr h="370840">
                <a:tc>
                  <a:txBody>
                    <a:bodyPr/>
                    <a:lstStyle/>
                    <a:p>
                      <a:r>
                        <a:rPr lang="en-US" dirty="0"/>
                        <a:t>1</a:t>
                      </a:r>
                    </a:p>
                  </a:txBody>
                  <a:tcPr/>
                </a:tc>
                <a:tc>
                  <a:txBody>
                    <a:bodyPr/>
                    <a:lstStyle/>
                    <a:p>
                      <a:r>
                        <a:rPr lang="en-US" dirty="0"/>
                        <a:t>Subway or metro</a:t>
                      </a:r>
                    </a:p>
                  </a:txBody>
                  <a:tcPr/>
                </a:tc>
                <a:tc>
                  <a:txBody>
                    <a:bodyPr/>
                    <a:lstStyle/>
                    <a:p>
                      <a:r>
                        <a:rPr lang="en-US" dirty="0"/>
                        <a:t>Full fixed guideway</a:t>
                      </a:r>
                    </a:p>
                  </a:txBody>
                  <a:tcPr/>
                </a:tc>
                <a:extLst>
                  <a:ext uri="{0D108BD9-81ED-4DB2-BD59-A6C34878D82A}">
                    <a16:rowId xmlns:a16="http://schemas.microsoft.com/office/drawing/2014/main" val="3643382640"/>
                  </a:ext>
                </a:extLst>
              </a:tr>
              <a:tr h="370840">
                <a:tc>
                  <a:txBody>
                    <a:bodyPr/>
                    <a:lstStyle/>
                    <a:p>
                      <a:r>
                        <a:rPr lang="en-US" dirty="0"/>
                        <a:t>2</a:t>
                      </a:r>
                    </a:p>
                  </a:txBody>
                  <a:tcPr/>
                </a:tc>
                <a:tc>
                  <a:txBody>
                    <a:bodyPr/>
                    <a:lstStyle/>
                    <a:p>
                      <a:r>
                        <a:rPr lang="en-US" dirty="0"/>
                        <a:t>Intercity rail</a:t>
                      </a:r>
                    </a:p>
                  </a:txBody>
                  <a:tcPr/>
                </a:tc>
                <a:tc>
                  <a:txBody>
                    <a:bodyPr/>
                    <a:lstStyle/>
                    <a:p>
                      <a:r>
                        <a:rPr lang="en-US" dirty="0"/>
                        <a:t>Full fixed guideway</a:t>
                      </a:r>
                    </a:p>
                  </a:txBody>
                  <a:tcPr/>
                </a:tc>
                <a:extLst>
                  <a:ext uri="{0D108BD9-81ED-4DB2-BD59-A6C34878D82A}">
                    <a16:rowId xmlns:a16="http://schemas.microsoft.com/office/drawing/2014/main" val="3809884900"/>
                  </a:ext>
                </a:extLst>
              </a:tr>
              <a:tr h="370840">
                <a:tc>
                  <a:txBody>
                    <a:bodyPr/>
                    <a:lstStyle/>
                    <a:p>
                      <a:r>
                        <a:rPr lang="en-US" dirty="0"/>
                        <a:t>3</a:t>
                      </a:r>
                    </a:p>
                  </a:txBody>
                  <a:tcPr/>
                </a:tc>
                <a:tc>
                  <a:txBody>
                    <a:bodyPr/>
                    <a:lstStyle/>
                    <a:p>
                      <a:r>
                        <a:rPr lang="en-US" dirty="0"/>
                        <a:t>Bus</a:t>
                      </a:r>
                    </a:p>
                  </a:txBody>
                  <a:tcPr/>
                </a:tc>
                <a:tc>
                  <a:txBody>
                    <a:bodyPr/>
                    <a:lstStyle/>
                    <a:p>
                      <a:r>
                        <a:rPr lang="en-US" dirty="0"/>
                        <a:t>Bus</a:t>
                      </a:r>
                    </a:p>
                  </a:txBody>
                  <a:tcPr/>
                </a:tc>
                <a:extLst>
                  <a:ext uri="{0D108BD9-81ED-4DB2-BD59-A6C34878D82A}">
                    <a16:rowId xmlns:a16="http://schemas.microsoft.com/office/drawing/2014/main" val="3024823218"/>
                  </a:ext>
                </a:extLst>
              </a:tr>
              <a:tr h="370840">
                <a:tc>
                  <a:txBody>
                    <a:bodyPr/>
                    <a:lstStyle/>
                    <a:p>
                      <a:r>
                        <a:rPr lang="en-US" dirty="0"/>
                        <a:t>4</a:t>
                      </a:r>
                    </a:p>
                  </a:txBody>
                  <a:tcPr/>
                </a:tc>
                <a:tc>
                  <a:txBody>
                    <a:bodyPr/>
                    <a:lstStyle/>
                    <a:p>
                      <a:r>
                        <a:rPr lang="en-US" dirty="0"/>
                        <a:t>Ferry</a:t>
                      </a:r>
                    </a:p>
                  </a:txBody>
                  <a:tcPr/>
                </a:tc>
                <a:tc>
                  <a:txBody>
                    <a:bodyPr/>
                    <a:lstStyle/>
                    <a:p>
                      <a:r>
                        <a:rPr lang="en-US" dirty="0"/>
                        <a:t>Full fixed guideway</a:t>
                      </a:r>
                    </a:p>
                  </a:txBody>
                  <a:tcPr/>
                </a:tc>
                <a:extLst>
                  <a:ext uri="{0D108BD9-81ED-4DB2-BD59-A6C34878D82A}">
                    <a16:rowId xmlns:a16="http://schemas.microsoft.com/office/drawing/2014/main" val="544278025"/>
                  </a:ext>
                </a:extLst>
              </a:tr>
              <a:tr h="370840">
                <a:tc>
                  <a:txBody>
                    <a:bodyPr/>
                    <a:lstStyle/>
                    <a:p>
                      <a:r>
                        <a:rPr lang="en-US" dirty="0"/>
                        <a:t>5</a:t>
                      </a:r>
                    </a:p>
                  </a:txBody>
                  <a:tcPr/>
                </a:tc>
                <a:tc>
                  <a:txBody>
                    <a:bodyPr/>
                    <a:lstStyle/>
                    <a:p>
                      <a:r>
                        <a:rPr lang="en-US" dirty="0"/>
                        <a:t>Cable car</a:t>
                      </a:r>
                    </a:p>
                  </a:txBody>
                  <a:tcPr/>
                </a:tc>
                <a:tc>
                  <a:txBody>
                    <a:bodyPr/>
                    <a:lstStyle/>
                    <a:p>
                      <a:r>
                        <a:rPr lang="en-US" dirty="0"/>
                        <a:t>Full fixed guideway</a:t>
                      </a:r>
                    </a:p>
                  </a:txBody>
                  <a:tcPr/>
                </a:tc>
                <a:extLst>
                  <a:ext uri="{0D108BD9-81ED-4DB2-BD59-A6C34878D82A}">
                    <a16:rowId xmlns:a16="http://schemas.microsoft.com/office/drawing/2014/main" val="2691755664"/>
                  </a:ext>
                </a:extLst>
              </a:tr>
              <a:tr h="370840">
                <a:tc>
                  <a:txBody>
                    <a:bodyPr/>
                    <a:lstStyle/>
                    <a:p>
                      <a:r>
                        <a:rPr lang="en-US" dirty="0"/>
                        <a:t>6</a:t>
                      </a:r>
                    </a:p>
                  </a:txBody>
                  <a:tcPr/>
                </a:tc>
                <a:tc>
                  <a:txBody>
                    <a:bodyPr/>
                    <a:lstStyle/>
                    <a:p>
                      <a:r>
                        <a:rPr lang="en-US" dirty="0"/>
                        <a:t>Gondola/suspended cable car</a:t>
                      </a:r>
                    </a:p>
                  </a:txBody>
                  <a:tcPr/>
                </a:tc>
                <a:tc>
                  <a:txBody>
                    <a:bodyPr/>
                    <a:lstStyle/>
                    <a:p>
                      <a:r>
                        <a:rPr lang="en-US" dirty="0"/>
                        <a:t>Full fixed guideway</a:t>
                      </a:r>
                    </a:p>
                  </a:txBody>
                  <a:tcPr/>
                </a:tc>
                <a:extLst>
                  <a:ext uri="{0D108BD9-81ED-4DB2-BD59-A6C34878D82A}">
                    <a16:rowId xmlns:a16="http://schemas.microsoft.com/office/drawing/2014/main" val="2057912477"/>
                  </a:ext>
                </a:extLst>
              </a:tr>
              <a:tr h="370840">
                <a:tc>
                  <a:txBody>
                    <a:bodyPr/>
                    <a:lstStyle/>
                    <a:p>
                      <a:r>
                        <a:rPr lang="en-US" dirty="0"/>
                        <a:t>7</a:t>
                      </a:r>
                    </a:p>
                  </a:txBody>
                  <a:tcPr/>
                </a:tc>
                <a:tc>
                  <a:txBody>
                    <a:bodyPr/>
                    <a:lstStyle/>
                    <a:p>
                      <a:r>
                        <a:rPr lang="en-US" dirty="0"/>
                        <a:t>Funicular</a:t>
                      </a:r>
                    </a:p>
                  </a:txBody>
                  <a:tcPr/>
                </a:tc>
                <a:tc>
                  <a:txBody>
                    <a:bodyPr/>
                    <a:lstStyle/>
                    <a:p>
                      <a:r>
                        <a:rPr lang="en-US" dirty="0"/>
                        <a:t>Full fixed guideway</a:t>
                      </a:r>
                    </a:p>
                  </a:txBody>
                  <a:tcPr/>
                </a:tc>
                <a:extLst>
                  <a:ext uri="{0D108BD9-81ED-4DB2-BD59-A6C34878D82A}">
                    <a16:rowId xmlns:a16="http://schemas.microsoft.com/office/drawing/2014/main" val="3904389986"/>
                  </a:ext>
                </a:extLst>
              </a:tr>
            </a:tbl>
          </a:graphicData>
        </a:graphic>
      </p:graphicFrame>
      <p:sp>
        <p:nvSpPr>
          <p:cNvPr id="7" name="TextBox 6">
            <a:extLst>
              <a:ext uri="{FF2B5EF4-FFF2-40B4-BE49-F238E27FC236}">
                <a16:creationId xmlns:a16="http://schemas.microsoft.com/office/drawing/2014/main" id="{7CE8BF13-A83C-6048-A1DF-BC0356F04C24}"/>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560895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BFC-4AD3-DF45-BD80-B12D7507FE4D}"/>
              </a:ext>
            </a:extLst>
          </p:cNvPr>
          <p:cNvSpPr>
            <a:spLocks noGrp="1"/>
          </p:cNvSpPr>
          <p:nvPr>
            <p:ph type="title"/>
          </p:nvPr>
        </p:nvSpPr>
        <p:spPr/>
        <p:txBody>
          <a:bodyPr/>
          <a:lstStyle/>
          <a:p>
            <a:r>
              <a:rPr lang="en-US" dirty="0"/>
              <a:t>Honolulu STOPS – GTFS updates</a:t>
            </a:r>
            <a:br>
              <a:rPr lang="en-US" dirty="0"/>
            </a:br>
            <a:endParaRPr lang="en-US" dirty="0"/>
          </a:p>
        </p:txBody>
      </p:sp>
      <p:sp>
        <p:nvSpPr>
          <p:cNvPr id="3" name="Content Placeholder 2">
            <a:extLst>
              <a:ext uri="{FF2B5EF4-FFF2-40B4-BE49-F238E27FC236}">
                <a16:creationId xmlns:a16="http://schemas.microsoft.com/office/drawing/2014/main" id="{C78E8201-2D1C-AE40-98D3-905DEB9F8AD5}"/>
              </a:ext>
            </a:extLst>
          </p:cNvPr>
          <p:cNvSpPr>
            <a:spLocks noGrp="1"/>
          </p:cNvSpPr>
          <p:nvPr>
            <p:ph sz="half" idx="1"/>
          </p:nvPr>
        </p:nvSpPr>
        <p:spPr>
          <a:xfrm>
            <a:off x="707571" y="1097598"/>
            <a:ext cx="7728857" cy="5181282"/>
          </a:xfrm>
        </p:spPr>
        <p:txBody>
          <a:bodyPr/>
          <a:lstStyle/>
          <a:p>
            <a:pPr marL="0" indent="0">
              <a:buNone/>
            </a:pPr>
            <a:r>
              <a:rPr lang="en-US" dirty="0"/>
              <a:t>Implications for </a:t>
            </a:r>
            <a:r>
              <a:rPr lang="en-US" dirty="0" err="1"/>
              <a:t>route_type</a:t>
            </a:r>
            <a:r>
              <a:rPr lang="en-US" dirty="0"/>
              <a:t> Coding</a:t>
            </a:r>
          </a:p>
          <a:p>
            <a:pPr lvl="1"/>
            <a:r>
              <a:rPr lang="en-US" dirty="0"/>
              <a:t>Rail changed to route type 1</a:t>
            </a:r>
          </a:p>
          <a:p>
            <a:pPr lvl="1"/>
            <a:r>
              <a:rPr lang="en-US" dirty="0"/>
              <a:t>Bus remains route type 3</a:t>
            </a:r>
          </a:p>
          <a:p>
            <a:pPr marL="0" indent="0">
              <a:buNone/>
            </a:pPr>
            <a:r>
              <a:rPr lang="en-US" dirty="0"/>
              <a:t>Supplemental information</a:t>
            </a:r>
          </a:p>
          <a:p>
            <a:pPr lvl="1"/>
            <a:r>
              <a:rPr lang="en-US" dirty="0"/>
              <a:t>Rail stations – flagged as project stations in </a:t>
            </a:r>
            <a:r>
              <a:rPr lang="en-US" dirty="0" err="1"/>
              <a:t>stops.txt</a:t>
            </a:r>
            <a:r>
              <a:rPr lang="en-US" dirty="0"/>
              <a:t> file; station type adjusted for grade separation</a:t>
            </a:r>
          </a:p>
          <a:p>
            <a:pPr lvl="1"/>
            <a:r>
              <a:rPr lang="en-US" dirty="0"/>
              <a:t>Station groups – defined based on districts for validation/calibration; create rail group for project;</a:t>
            </a:r>
          </a:p>
          <a:p>
            <a:pPr lvl="1"/>
            <a:r>
              <a:rPr lang="en-US" dirty="0">
                <a:solidFill>
                  <a:srgbClr val="0000FF"/>
                </a:solidFill>
              </a:rPr>
              <a:t>PNR lots – defined in a separate file if needed</a:t>
            </a:r>
            <a:endParaRPr lang="en-US" dirty="0"/>
          </a:p>
          <a:p>
            <a:pPr marL="0" indent="0">
              <a:buNone/>
            </a:pPr>
            <a:endParaRPr lang="en-US" dirty="0"/>
          </a:p>
          <a:p>
            <a:pPr lvl="1"/>
            <a:endParaRPr lang="en-US" dirty="0"/>
          </a:p>
        </p:txBody>
      </p:sp>
      <p:sp>
        <p:nvSpPr>
          <p:cNvPr id="6" name="TextBox 5">
            <a:extLst>
              <a:ext uri="{FF2B5EF4-FFF2-40B4-BE49-F238E27FC236}">
                <a16:creationId xmlns:a16="http://schemas.microsoft.com/office/drawing/2014/main" id="{65CB9A33-B8DF-864B-8BA2-DA3783A00FB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712232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3EFE-B4CD-3444-AB2E-16736C1293CF}"/>
              </a:ext>
            </a:extLst>
          </p:cNvPr>
          <p:cNvSpPr>
            <a:spLocks noGrp="1"/>
          </p:cNvSpPr>
          <p:nvPr>
            <p:ph type="title"/>
          </p:nvPr>
        </p:nvSpPr>
        <p:spPr/>
        <p:txBody>
          <a:bodyPr/>
          <a:lstStyle/>
          <a:p>
            <a:r>
              <a:rPr lang="en-US" dirty="0"/>
              <a:t>Access/Egress Connections</a:t>
            </a:r>
          </a:p>
        </p:txBody>
      </p:sp>
      <p:sp>
        <p:nvSpPr>
          <p:cNvPr id="7" name="Content Placeholder 6">
            <a:extLst>
              <a:ext uri="{FF2B5EF4-FFF2-40B4-BE49-F238E27FC236}">
                <a16:creationId xmlns:a16="http://schemas.microsoft.com/office/drawing/2014/main" id="{B1ED437C-7A2E-C644-8D8C-EE98B23D9370}"/>
              </a:ext>
            </a:extLst>
          </p:cNvPr>
          <p:cNvSpPr>
            <a:spLocks noGrp="1"/>
          </p:cNvSpPr>
          <p:nvPr>
            <p:ph sz="half" idx="1"/>
          </p:nvPr>
        </p:nvSpPr>
        <p:spPr>
          <a:xfrm>
            <a:off x="457200" y="964474"/>
            <a:ext cx="8229600" cy="5024120"/>
          </a:xfrm>
        </p:spPr>
        <p:txBody>
          <a:bodyPr/>
          <a:lstStyle/>
          <a:p>
            <a:pPr marL="0" indent="0">
              <a:buNone/>
            </a:pPr>
            <a:r>
              <a:rPr lang="en-US" dirty="0"/>
              <a:t>Access, egress – utilized OMPO shape file of walkable streets. For each zone centroid and each eligible transit stop:</a:t>
            </a:r>
          </a:p>
          <a:p>
            <a:r>
              <a:rPr lang="en-US" sz="2400" dirty="0"/>
              <a:t>WALK: distance along streets at 3 mph within 1.4 miles;</a:t>
            </a:r>
          </a:p>
          <a:p>
            <a:r>
              <a:rPr lang="en-US" sz="2400" dirty="0" err="1"/>
              <a:t>KnR</a:t>
            </a:r>
            <a:r>
              <a:rPr lang="en-US" sz="2400" dirty="0"/>
              <a:t>: airline distance at speed computed from MPO zone-to-zone time to any stop within 3 miles of a </a:t>
            </a:r>
            <a:r>
              <a:rPr lang="en-US" sz="2400" dirty="0" err="1"/>
              <a:t>PnR</a:t>
            </a:r>
            <a:r>
              <a:rPr lang="en-US" sz="2400" dirty="0"/>
              <a:t> lot; and</a:t>
            </a:r>
          </a:p>
          <a:p>
            <a:r>
              <a:rPr lang="en-US" sz="2400" dirty="0" err="1"/>
              <a:t>PnR</a:t>
            </a:r>
            <a:r>
              <a:rPr lang="en-US" sz="2400" dirty="0"/>
              <a:t>: airline distance at computed </a:t>
            </a:r>
            <a:r>
              <a:rPr lang="en-US" sz="2400" dirty="0" err="1"/>
              <a:t>KnR</a:t>
            </a:r>
            <a:r>
              <a:rPr lang="en-US" sz="2400" dirty="0"/>
              <a:t> speed to user designated </a:t>
            </a:r>
            <a:r>
              <a:rPr lang="en-US" sz="2400" dirty="0" err="1"/>
              <a:t>PnR</a:t>
            </a:r>
            <a:r>
              <a:rPr lang="en-US" sz="2400" dirty="0"/>
              <a:t> lots within catchment distance specified for the lot (depending on nature of the lot can be 3, 6, 10 or 25 miles)</a:t>
            </a:r>
          </a:p>
        </p:txBody>
      </p:sp>
      <p:sp>
        <p:nvSpPr>
          <p:cNvPr id="6" name="TextBox 5">
            <a:extLst>
              <a:ext uri="{FF2B5EF4-FFF2-40B4-BE49-F238E27FC236}">
                <a16:creationId xmlns:a16="http://schemas.microsoft.com/office/drawing/2014/main" id="{DA94E596-3E17-D747-9FF0-F9AE1B7C288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4962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EF2F-9C05-A947-B08A-34D56420FEAA}"/>
              </a:ext>
            </a:extLst>
          </p:cNvPr>
          <p:cNvSpPr>
            <a:spLocks noGrp="1"/>
          </p:cNvSpPr>
          <p:nvPr>
            <p:ph type="title"/>
          </p:nvPr>
        </p:nvSpPr>
        <p:spPr/>
        <p:txBody>
          <a:bodyPr/>
          <a:lstStyle/>
          <a:p>
            <a:r>
              <a:rPr lang="en-US" dirty="0"/>
              <a:t>Transfer Connections</a:t>
            </a:r>
          </a:p>
        </p:txBody>
      </p:sp>
      <p:sp>
        <p:nvSpPr>
          <p:cNvPr id="3" name="Content Placeholder 2">
            <a:extLst>
              <a:ext uri="{FF2B5EF4-FFF2-40B4-BE49-F238E27FC236}">
                <a16:creationId xmlns:a16="http://schemas.microsoft.com/office/drawing/2014/main" id="{33A6FBEA-4181-1949-B326-1FF55FF03460}"/>
              </a:ext>
            </a:extLst>
          </p:cNvPr>
          <p:cNvSpPr>
            <a:spLocks noGrp="1"/>
          </p:cNvSpPr>
          <p:nvPr>
            <p:ph sz="half" idx="1"/>
          </p:nvPr>
        </p:nvSpPr>
        <p:spPr>
          <a:xfrm>
            <a:off x="457199" y="1254760"/>
            <a:ext cx="8004629" cy="5024120"/>
          </a:xfrm>
        </p:spPr>
        <p:txBody>
          <a:bodyPr/>
          <a:lstStyle/>
          <a:p>
            <a:pPr marL="0" indent="0">
              <a:buNone/>
            </a:pPr>
            <a:r>
              <a:rPr lang="en-US" dirty="0"/>
              <a:t>Transfers (by STOPS):</a:t>
            </a:r>
          </a:p>
          <a:p>
            <a:r>
              <a:rPr lang="en-US" dirty="0"/>
              <a:t>For two kinds of ‘transfers’</a:t>
            </a:r>
          </a:p>
          <a:p>
            <a:pPr lvl="1"/>
            <a:r>
              <a:rPr lang="en-US" dirty="0"/>
              <a:t>Transit stop to transit stop</a:t>
            </a:r>
          </a:p>
          <a:p>
            <a:pPr lvl="1"/>
            <a:r>
              <a:rPr lang="en-US" dirty="0" err="1"/>
              <a:t>PnR</a:t>
            </a:r>
            <a:r>
              <a:rPr lang="en-US" dirty="0"/>
              <a:t> lot to transit stop</a:t>
            </a:r>
          </a:p>
          <a:p>
            <a:r>
              <a:rPr lang="en-US" dirty="0"/>
              <a:t>For any transfer up to 0.25 airline miles</a:t>
            </a:r>
          </a:p>
          <a:p>
            <a:r>
              <a:rPr lang="en-US" dirty="0"/>
              <a:t>Always based on airline miles, even with presence of walk network for access</a:t>
            </a:r>
          </a:p>
          <a:p>
            <a:pPr lvl="1"/>
            <a:endParaRPr lang="en-US" dirty="0"/>
          </a:p>
          <a:p>
            <a:endParaRPr lang="en-US" dirty="0"/>
          </a:p>
        </p:txBody>
      </p:sp>
      <p:sp>
        <p:nvSpPr>
          <p:cNvPr id="6" name="TextBox 5">
            <a:extLst>
              <a:ext uri="{FF2B5EF4-FFF2-40B4-BE49-F238E27FC236}">
                <a16:creationId xmlns:a16="http://schemas.microsoft.com/office/drawing/2014/main" id="{FD8F3CFF-92D5-7C4A-AE0B-EA9B6C570DC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566102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B75E-C58B-814C-AA3F-E9D7F5CD0DB5}"/>
              </a:ext>
            </a:extLst>
          </p:cNvPr>
          <p:cNvSpPr>
            <a:spLocks noGrp="1"/>
          </p:cNvSpPr>
          <p:nvPr>
            <p:ph type="ctrTitle"/>
          </p:nvPr>
        </p:nvSpPr>
        <p:spPr/>
        <p:txBody>
          <a:bodyPr/>
          <a:lstStyle/>
          <a:p>
            <a:pPr algn="ctr"/>
            <a:r>
              <a:rPr lang="en-US" dirty="0"/>
              <a:t>Schedule-Based Transit Path-Builder</a:t>
            </a:r>
          </a:p>
        </p:txBody>
      </p:sp>
      <p:sp>
        <p:nvSpPr>
          <p:cNvPr id="3" name="TextBox 2">
            <a:extLst>
              <a:ext uri="{FF2B5EF4-FFF2-40B4-BE49-F238E27FC236}">
                <a16:creationId xmlns:a16="http://schemas.microsoft.com/office/drawing/2014/main" id="{0862B9D4-B9A8-2348-9A49-2F6C25ADC54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80668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84A3-E8B4-BA48-9AE4-D4E7011A07B0}"/>
              </a:ext>
            </a:extLst>
          </p:cNvPr>
          <p:cNvSpPr>
            <a:spLocks noGrp="1"/>
          </p:cNvSpPr>
          <p:nvPr>
            <p:ph type="title"/>
          </p:nvPr>
        </p:nvSpPr>
        <p:spPr/>
        <p:txBody>
          <a:bodyPr/>
          <a:lstStyle/>
          <a:p>
            <a:r>
              <a:rPr lang="en-US" dirty="0"/>
              <a:t>Transit Paths and Impedances</a:t>
            </a:r>
          </a:p>
        </p:txBody>
      </p:sp>
      <p:sp>
        <p:nvSpPr>
          <p:cNvPr id="3" name="Content Placeholder 2">
            <a:extLst>
              <a:ext uri="{FF2B5EF4-FFF2-40B4-BE49-F238E27FC236}">
                <a16:creationId xmlns:a16="http://schemas.microsoft.com/office/drawing/2014/main" id="{E891ADAC-0394-1841-9EB7-74E50F0B744E}"/>
              </a:ext>
            </a:extLst>
          </p:cNvPr>
          <p:cNvSpPr>
            <a:spLocks noGrp="1"/>
          </p:cNvSpPr>
          <p:nvPr>
            <p:ph sz="half" idx="1"/>
          </p:nvPr>
        </p:nvSpPr>
        <p:spPr>
          <a:xfrm>
            <a:off x="457200" y="1097598"/>
            <a:ext cx="8229600" cy="5227003"/>
          </a:xfrm>
        </p:spPr>
        <p:txBody>
          <a:bodyPr/>
          <a:lstStyle/>
          <a:p>
            <a:pPr marL="0" indent="0">
              <a:buNone/>
            </a:pPr>
            <a:r>
              <a:rPr lang="en-US" dirty="0"/>
              <a:t>Two time periods:</a:t>
            </a:r>
          </a:p>
          <a:p>
            <a:r>
              <a:rPr lang="en-US" dirty="0"/>
              <a:t>AM Peak </a:t>
            </a:r>
          </a:p>
          <a:p>
            <a:pPr lvl="1"/>
            <a:r>
              <a:rPr lang="en-US" dirty="0">
                <a:solidFill>
                  <a:srgbClr val="0000FF"/>
                </a:solidFill>
              </a:rPr>
              <a:t>8-9 AM</a:t>
            </a:r>
            <a:endParaRPr lang="en-US" dirty="0"/>
          </a:p>
          <a:p>
            <a:pPr lvl="1"/>
            <a:r>
              <a:rPr lang="en-US" dirty="0"/>
              <a:t>one of six possible arrival times</a:t>
            </a:r>
          </a:p>
          <a:p>
            <a:r>
              <a:rPr lang="en-US" dirty="0"/>
              <a:t>Midday</a:t>
            </a:r>
          </a:p>
          <a:p>
            <a:pPr lvl="1"/>
            <a:r>
              <a:rPr lang="en-US" dirty="0"/>
              <a:t>1-2 PM</a:t>
            </a:r>
          </a:p>
          <a:p>
            <a:pPr lvl="1"/>
            <a:r>
              <a:rPr lang="en-US" dirty="0"/>
              <a:t>One of six possible arrival times</a:t>
            </a:r>
          </a:p>
          <a:p>
            <a:r>
              <a:rPr lang="en-US" dirty="0"/>
              <a:t>Three access types</a:t>
            </a:r>
          </a:p>
          <a:p>
            <a:pPr lvl="1"/>
            <a:r>
              <a:rPr lang="en-US" dirty="0"/>
              <a:t>Walk, kiss-n-ride, park-n-ride</a:t>
            </a:r>
          </a:p>
          <a:p>
            <a:r>
              <a:rPr lang="en-US" dirty="0"/>
              <a:t>Three path types</a:t>
            </a:r>
          </a:p>
          <a:p>
            <a:pPr lvl="1"/>
            <a:r>
              <a:rPr lang="en-US" dirty="0"/>
              <a:t>FG only, Bus only, FG-Bus</a:t>
            </a:r>
          </a:p>
        </p:txBody>
      </p:sp>
      <p:sp>
        <p:nvSpPr>
          <p:cNvPr id="6" name="TextBox 5">
            <a:extLst>
              <a:ext uri="{FF2B5EF4-FFF2-40B4-BE49-F238E27FC236}">
                <a16:creationId xmlns:a16="http://schemas.microsoft.com/office/drawing/2014/main" id="{C1D86B9D-1BA7-8948-982D-EA1930A611E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163833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63EF-5DB6-E44C-BBC9-C784FE2827C5}"/>
              </a:ext>
            </a:extLst>
          </p:cNvPr>
          <p:cNvSpPr>
            <a:spLocks noGrp="1"/>
          </p:cNvSpPr>
          <p:nvPr>
            <p:ph type="title"/>
          </p:nvPr>
        </p:nvSpPr>
        <p:spPr/>
        <p:txBody>
          <a:bodyPr/>
          <a:lstStyle/>
          <a:p>
            <a:r>
              <a:rPr lang="en-US" dirty="0"/>
              <a:t>Schedule-Based Path Selection</a:t>
            </a:r>
          </a:p>
        </p:txBody>
      </p:sp>
      <p:sp>
        <p:nvSpPr>
          <p:cNvPr id="3" name="Content Placeholder 2">
            <a:extLst>
              <a:ext uri="{FF2B5EF4-FFF2-40B4-BE49-F238E27FC236}">
                <a16:creationId xmlns:a16="http://schemas.microsoft.com/office/drawing/2014/main" id="{B5F22920-48C9-024A-BD56-EB7B3458EE4D}"/>
              </a:ext>
            </a:extLst>
          </p:cNvPr>
          <p:cNvSpPr>
            <a:spLocks noGrp="1"/>
          </p:cNvSpPr>
          <p:nvPr>
            <p:ph sz="half" idx="1"/>
          </p:nvPr>
        </p:nvSpPr>
        <p:spPr>
          <a:xfrm>
            <a:off x="261257" y="1097598"/>
            <a:ext cx="8708572" cy="5024120"/>
          </a:xfrm>
        </p:spPr>
        <p:txBody>
          <a:bodyPr/>
          <a:lstStyle/>
          <a:p>
            <a:pPr marL="0" indent="0">
              <a:buNone/>
            </a:pPr>
            <a:r>
              <a:rPr lang="en-US" sz="2400" dirty="0"/>
              <a:t>  </a:t>
            </a:r>
          </a:p>
          <a:p>
            <a:pPr marL="0" indent="0">
              <a:buNone/>
            </a:pPr>
            <a:r>
              <a:rPr lang="en-US" sz="2400" dirty="0"/>
              <a:t>Generalized cost to identify best path*:</a:t>
            </a:r>
          </a:p>
          <a:p>
            <a:pPr marL="0" indent="0">
              <a:buNone/>
            </a:pPr>
            <a:endParaRPr lang="en-US" sz="2400" dirty="0"/>
          </a:p>
          <a:p>
            <a:pPr lvl="1"/>
            <a:r>
              <a:rPr lang="en-US" sz="2000" dirty="0"/>
              <a:t>In-vehicle time (weight=1.0 minute per minute)</a:t>
            </a:r>
          </a:p>
          <a:p>
            <a:pPr lvl="1"/>
            <a:r>
              <a:rPr lang="en-US" sz="2000" dirty="0"/>
              <a:t>Walk time (weight=1.5 minutes per minute)</a:t>
            </a:r>
          </a:p>
          <a:p>
            <a:pPr lvl="1"/>
            <a:r>
              <a:rPr lang="en-US" sz="2000" dirty="0" err="1"/>
              <a:t>PnR</a:t>
            </a:r>
            <a:r>
              <a:rPr lang="en-US" sz="2000" dirty="0"/>
              <a:t> and </a:t>
            </a:r>
            <a:r>
              <a:rPr lang="en-US" sz="2000" dirty="0" err="1"/>
              <a:t>KnR</a:t>
            </a:r>
            <a:r>
              <a:rPr lang="en-US" sz="2000" dirty="0"/>
              <a:t> time (weight=1.5 minutes per minute)</a:t>
            </a:r>
          </a:p>
          <a:p>
            <a:pPr lvl="1"/>
            <a:r>
              <a:rPr lang="en-US" sz="2000" dirty="0"/>
              <a:t>Wait time (weight=1.0 minutes per minute)</a:t>
            </a:r>
          </a:p>
          <a:p>
            <a:pPr lvl="1"/>
            <a:r>
              <a:rPr lang="en-US" sz="2000" dirty="0"/>
              <a:t>Boarding penalty (5 minutes per boarding)</a:t>
            </a:r>
          </a:p>
          <a:p>
            <a:pPr lvl="1"/>
            <a:r>
              <a:rPr lang="en-US" sz="2000" dirty="0"/>
              <a:t>Reduced by 5 minutes if both FG and Bus are in path (to find FG-Bus paths that are competitive but not the lowest impedance)</a:t>
            </a:r>
          </a:p>
          <a:p>
            <a:pPr marL="457200" lvl="1" indent="0">
              <a:buNone/>
            </a:pPr>
            <a:endParaRPr lang="en-US" sz="2000" dirty="0"/>
          </a:p>
          <a:p>
            <a:pPr marL="457200" lvl="1" indent="0">
              <a:buNone/>
            </a:pPr>
            <a:r>
              <a:rPr lang="en-US" sz="2000" i="1" dirty="0"/>
              <a:t>* Generalized cost expressed in weighted minutes</a:t>
            </a:r>
          </a:p>
        </p:txBody>
      </p:sp>
      <p:sp>
        <p:nvSpPr>
          <p:cNvPr id="6" name="TextBox 5">
            <a:extLst>
              <a:ext uri="{FF2B5EF4-FFF2-40B4-BE49-F238E27FC236}">
                <a16:creationId xmlns:a16="http://schemas.microsoft.com/office/drawing/2014/main" id="{70EBF888-2862-374D-99DD-6FA036DC0767}"/>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446789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B75E-C58B-814C-AA3F-E9D7F5CD0DB5}"/>
              </a:ext>
            </a:extLst>
          </p:cNvPr>
          <p:cNvSpPr>
            <a:spLocks noGrp="1"/>
          </p:cNvSpPr>
          <p:nvPr>
            <p:ph type="ctrTitle"/>
          </p:nvPr>
        </p:nvSpPr>
        <p:spPr/>
        <p:txBody>
          <a:bodyPr/>
          <a:lstStyle/>
          <a:p>
            <a:pPr algn="ctr"/>
            <a:r>
              <a:rPr lang="en-US" dirty="0"/>
              <a:t>Current Year Travel Patterns</a:t>
            </a:r>
          </a:p>
        </p:txBody>
      </p:sp>
      <p:sp>
        <p:nvSpPr>
          <p:cNvPr id="3" name="TextBox 2">
            <a:extLst>
              <a:ext uri="{FF2B5EF4-FFF2-40B4-BE49-F238E27FC236}">
                <a16:creationId xmlns:a16="http://schemas.microsoft.com/office/drawing/2014/main" id="{86D9A5FE-5FF8-6F4E-9B90-92597EF910D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99703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32029"/>
            <a:ext cx="8229600" cy="4525963"/>
          </a:xfrm>
        </p:spPr>
        <p:txBody>
          <a:bodyPr/>
          <a:lstStyle/>
          <a:p>
            <a:r>
              <a:rPr lang="en-US" sz="2400" dirty="0"/>
              <a:t>Design standards</a:t>
            </a:r>
          </a:p>
          <a:p>
            <a:r>
              <a:rPr lang="en-US" sz="2400" dirty="0"/>
              <a:t>National calibration</a:t>
            </a:r>
          </a:p>
          <a:p>
            <a:r>
              <a:rPr lang="en-US" sz="2400" dirty="0"/>
              <a:t>How STOPS works – Overview</a:t>
            </a:r>
          </a:p>
          <a:p>
            <a:r>
              <a:rPr lang="en-US" sz="2400" dirty="0"/>
              <a:t>OMPO STOPS</a:t>
            </a:r>
          </a:p>
          <a:p>
            <a:pPr marL="685800" lvl="1">
              <a:buFont typeface="Arial" panose="020B0604020202020204" pitchFamily="34" charset="0"/>
              <a:buChar char="•"/>
            </a:pPr>
            <a:r>
              <a:rPr lang="en-US" sz="2000" dirty="0">
                <a:latin typeface="+mj-lt"/>
              </a:rPr>
              <a:t>Inputs – Networks and Other Data</a:t>
            </a:r>
          </a:p>
          <a:p>
            <a:pPr marL="685800" lvl="1">
              <a:buFont typeface="Arial" panose="020B0604020202020204" pitchFamily="34" charset="0"/>
              <a:buChar char="•"/>
            </a:pPr>
            <a:r>
              <a:rPr lang="en-US" sz="2000" dirty="0">
                <a:latin typeface="+mj-lt"/>
              </a:rPr>
              <a:t>Schedule-Based Transit Path-Builder</a:t>
            </a:r>
          </a:p>
          <a:p>
            <a:pPr marL="685800" lvl="1">
              <a:buFont typeface="Arial" panose="020B0604020202020204" pitchFamily="34" charset="0"/>
              <a:buChar char="•"/>
            </a:pPr>
            <a:r>
              <a:rPr lang="en-US" sz="2000" dirty="0">
                <a:latin typeface="+mj-lt"/>
              </a:rPr>
              <a:t>Current Year Travel Patterns</a:t>
            </a:r>
          </a:p>
          <a:p>
            <a:pPr marL="685800" lvl="1">
              <a:buFont typeface="Arial" panose="020B0604020202020204" pitchFamily="34" charset="0"/>
              <a:buChar char="•"/>
            </a:pPr>
            <a:r>
              <a:rPr lang="en-US" sz="2000" dirty="0">
                <a:latin typeface="+mj-lt"/>
              </a:rPr>
              <a:t>Initial Travel Patterns for STOPS-Incremental</a:t>
            </a:r>
          </a:p>
          <a:p>
            <a:pPr marL="285750">
              <a:buFont typeface="Arial" panose="020B0604020202020204" pitchFamily="34" charset="0"/>
              <a:buChar char="•"/>
            </a:pPr>
            <a:r>
              <a:rPr lang="en-US" sz="2400" dirty="0"/>
              <a:t>Mode &amp; Path Choice</a:t>
            </a:r>
          </a:p>
          <a:p>
            <a:pPr marL="285750">
              <a:buFont typeface="Arial" panose="020B0604020202020204" pitchFamily="34" charset="0"/>
              <a:buChar char="•"/>
            </a:pPr>
            <a:r>
              <a:rPr lang="en-US" sz="2400" dirty="0">
                <a:latin typeface="+mj-lt"/>
              </a:rPr>
              <a:t>Calibration &amp; Test Run</a:t>
            </a:r>
          </a:p>
          <a:p>
            <a:pPr marL="285750">
              <a:buFont typeface="Arial" panose="020B0604020202020204" pitchFamily="34" charset="0"/>
              <a:buChar char="•"/>
            </a:pPr>
            <a:r>
              <a:rPr lang="en-US" sz="2400" dirty="0"/>
              <a:t>STOPS File Structure</a:t>
            </a:r>
          </a:p>
          <a:p>
            <a:pPr marL="285750">
              <a:buFont typeface="Arial" panose="020B0604020202020204" pitchFamily="34" charset="0"/>
              <a:buChar char="•"/>
            </a:pPr>
            <a:r>
              <a:rPr lang="en-US" sz="2400" dirty="0">
                <a:latin typeface="+mj-lt"/>
              </a:rPr>
              <a:t>STOPS Interface</a:t>
            </a:r>
          </a:p>
          <a:p>
            <a:endParaRPr lang="en-US" dirty="0"/>
          </a:p>
        </p:txBody>
      </p:sp>
      <p:sp>
        <p:nvSpPr>
          <p:cNvPr id="2" name="Title 1"/>
          <p:cNvSpPr>
            <a:spLocks noGrp="1"/>
          </p:cNvSpPr>
          <p:nvPr>
            <p:ph type="title"/>
          </p:nvPr>
        </p:nvSpPr>
        <p:spPr/>
        <p:txBody>
          <a:bodyPr/>
          <a:lstStyle/>
          <a:p>
            <a:r>
              <a:rPr lang="en-US" dirty="0"/>
              <a:t>Topics</a:t>
            </a:r>
          </a:p>
        </p:txBody>
      </p:sp>
      <p:sp>
        <p:nvSpPr>
          <p:cNvPr id="6" name="TextBox 5">
            <a:extLst>
              <a:ext uri="{FF2B5EF4-FFF2-40B4-BE49-F238E27FC236}">
                <a16:creationId xmlns:a16="http://schemas.microsoft.com/office/drawing/2014/main" id="{C65B0DFA-AAD3-5546-AD94-887CDDE1181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821482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1458-E2BE-2545-80EC-EE08AA795334}"/>
              </a:ext>
            </a:extLst>
          </p:cNvPr>
          <p:cNvSpPr>
            <a:spLocks noGrp="1"/>
          </p:cNvSpPr>
          <p:nvPr>
            <p:ph type="title"/>
          </p:nvPr>
        </p:nvSpPr>
        <p:spPr/>
        <p:txBody>
          <a:bodyPr/>
          <a:lstStyle/>
          <a:p>
            <a:r>
              <a:rPr lang="en-US" dirty="0"/>
              <a:t>Important Note:</a:t>
            </a:r>
          </a:p>
        </p:txBody>
      </p:sp>
      <p:sp>
        <p:nvSpPr>
          <p:cNvPr id="3" name="Content Placeholder 2">
            <a:extLst>
              <a:ext uri="{FF2B5EF4-FFF2-40B4-BE49-F238E27FC236}">
                <a16:creationId xmlns:a16="http://schemas.microsoft.com/office/drawing/2014/main" id="{0D234296-3888-BC43-AC55-F956DBF4F653}"/>
              </a:ext>
            </a:extLst>
          </p:cNvPr>
          <p:cNvSpPr>
            <a:spLocks noGrp="1"/>
          </p:cNvSpPr>
          <p:nvPr>
            <p:ph sz="half" idx="1"/>
          </p:nvPr>
        </p:nvSpPr>
        <p:spPr>
          <a:xfrm>
            <a:off x="457200" y="1959428"/>
            <a:ext cx="7569200" cy="4319451"/>
          </a:xfrm>
        </p:spPr>
        <p:txBody>
          <a:bodyPr/>
          <a:lstStyle/>
          <a:p>
            <a:pPr marL="0" indent="0">
              <a:buNone/>
            </a:pPr>
            <a:r>
              <a:rPr lang="en-US" dirty="0"/>
              <a:t>Person trips in STOPS will not match MPO estimates and should not be used outside STOPS</a:t>
            </a:r>
          </a:p>
          <a:p>
            <a:endParaRPr lang="en-US" dirty="0"/>
          </a:p>
        </p:txBody>
      </p:sp>
      <p:sp>
        <p:nvSpPr>
          <p:cNvPr id="6" name="TextBox 5">
            <a:extLst>
              <a:ext uri="{FF2B5EF4-FFF2-40B4-BE49-F238E27FC236}">
                <a16:creationId xmlns:a16="http://schemas.microsoft.com/office/drawing/2014/main" id="{CB4E3BFF-BB57-174F-8D9D-E8DD7E54D2DD}"/>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541594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A951-B01E-E841-B84C-155D4A8CC2F8}"/>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7299FF29-2891-0D4D-A4AE-286E55B662EF}"/>
              </a:ext>
            </a:extLst>
          </p:cNvPr>
          <p:cNvSpPr>
            <a:spLocks noGrp="1"/>
          </p:cNvSpPr>
          <p:nvPr>
            <p:ph sz="half" idx="1"/>
          </p:nvPr>
        </p:nvSpPr>
        <p:spPr>
          <a:xfrm>
            <a:off x="362857" y="1097598"/>
            <a:ext cx="8686800" cy="5024120"/>
          </a:xfrm>
        </p:spPr>
        <p:txBody>
          <a:bodyPr/>
          <a:lstStyle/>
          <a:p>
            <a:r>
              <a:rPr lang="en-US" sz="2400" b="1" dirty="0"/>
              <a:t>Trip tables </a:t>
            </a:r>
            <a:r>
              <a:rPr lang="en-US" sz="2400" dirty="0"/>
              <a:t>– trips in a metro area aggregated to the zone to zone (Z2Z) level, often stratified by their purposes, modes and traveler characteristics</a:t>
            </a:r>
          </a:p>
          <a:p>
            <a:pPr lvl="1"/>
            <a:r>
              <a:rPr lang="en-US" sz="2000" dirty="0"/>
              <a:t>Person trip tables = travel by all modes</a:t>
            </a:r>
          </a:p>
          <a:p>
            <a:pPr lvl="1"/>
            <a:r>
              <a:rPr lang="en-US" sz="2000" dirty="0"/>
              <a:t>Transit trip tables – travel on transit</a:t>
            </a:r>
          </a:p>
          <a:p>
            <a:pPr marL="457200" lvl="1" indent="0">
              <a:buNone/>
            </a:pPr>
            <a:endParaRPr lang="en-US" sz="2000" dirty="0"/>
          </a:p>
          <a:p>
            <a:r>
              <a:rPr lang="en-US" sz="2400" b="1" dirty="0"/>
              <a:t>District to district (D2D) tables </a:t>
            </a:r>
            <a:r>
              <a:rPr lang="en-US" sz="2400" dirty="0"/>
              <a:t>– zone-to-zone tables aggregated to larger subareas for easier analysis and review of results</a:t>
            </a:r>
          </a:p>
          <a:p>
            <a:pPr marL="0" indent="0">
              <a:buNone/>
            </a:pPr>
            <a:endParaRPr lang="en-US" sz="2400" dirty="0"/>
          </a:p>
          <a:p>
            <a:r>
              <a:rPr lang="en-US" sz="2400" b="1" dirty="0"/>
              <a:t>Travel patterns </a:t>
            </a:r>
            <a:r>
              <a:rPr lang="en-US" sz="2400" dirty="0"/>
              <a:t>– distillation of key travel markets, characterized by their flows from O to D, purposes, modes and traveler characteristics</a:t>
            </a:r>
          </a:p>
        </p:txBody>
      </p:sp>
      <p:sp>
        <p:nvSpPr>
          <p:cNvPr id="6" name="TextBox 5">
            <a:extLst>
              <a:ext uri="{FF2B5EF4-FFF2-40B4-BE49-F238E27FC236}">
                <a16:creationId xmlns:a16="http://schemas.microsoft.com/office/drawing/2014/main" id="{223BAD22-0584-984F-826A-3875D29C611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582434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B75E-C58B-814C-AA3F-E9D7F5CD0DB5}"/>
              </a:ext>
            </a:extLst>
          </p:cNvPr>
          <p:cNvSpPr>
            <a:spLocks noGrp="1"/>
          </p:cNvSpPr>
          <p:nvPr>
            <p:ph type="ctrTitle"/>
          </p:nvPr>
        </p:nvSpPr>
        <p:spPr/>
        <p:txBody>
          <a:bodyPr/>
          <a:lstStyle/>
          <a:p>
            <a:pPr algn="ctr"/>
            <a:r>
              <a:rPr lang="en-US" dirty="0"/>
              <a:t>Initial Travel Patterns for STOPS-Incremental</a:t>
            </a:r>
          </a:p>
        </p:txBody>
      </p:sp>
      <p:sp>
        <p:nvSpPr>
          <p:cNvPr id="3" name="TextBox 2">
            <a:extLst>
              <a:ext uri="{FF2B5EF4-FFF2-40B4-BE49-F238E27FC236}">
                <a16:creationId xmlns:a16="http://schemas.microsoft.com/office/drawing/2014/main" id="{F3AEF092-85C0-D440-8C95-149B531B525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23540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451" y="779415"/>
            <a:ext cx="8229600" cy="822325"/>
          </a:xfrm>
        </p:spPr>
        <p:txBody>
          <a:bodyPr/>
          <a:lstStyle/>
          <a:p>
            <a:r>
              <a:rPr lang="en-US" dirty="0"/>
              <a:t>OMPO Calibration of STOPS</a:t>
            </a:r>
          </a:p>
        </p:txBody>
      </p:sp>
      <p:sp>
        <p:nvSpPr>
          <p:cNvPr id="4" name="Rectangle 3">
            <a:extLst>
              <a:ext uri="{FF2B5EF4-FFF2-40B4-BE49-F238E27FC236}">
                <a16:creationId xmlns:a16="http://schemas.microsoft.com/office/drawing/2014/main" id="{521CA1EC-F23D-45BD-AECC-2BD87FD8E70C}"/>
              </a:ext>
            </a:extLst>
          </p:cNvPr>
          <p:cNvSpPr/>
          <p:nvPr/>
        </p:nvSpPr>
        <p:spPr>
          <a:xfrm>
            <a:off x="1952239" y="1731727"/>
            <a:ext cx="1276388"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invented person trips</a:t>
            </a:r>
          </a:p>
        </p:txBody>
      </p:sp>
      <p:sp>
        <p:nvSpPr>
          <p:cNvPr id="5" name="Rectangle 4">
            <a:extLst>
              <a:ext uri="{FF2B5EF4-FFF2-40B4-BE49-F238E27FC236}">
                <a16:creationId xmlns:a16="http://schemas.microsoft.com/office/drawing/2014/main" id="{526CC08C-1184-47BD-9664-72BB1B6B33E4}"/>
              </a:ext>
            </a:extLst>
          </p:cNvPr>
          <p:cNvSpPr/>
          <p:nvPr/>
        </p:nvSpPr>
        <p:spPr>
          <a:xfrm>
            <a:off x="1952238" y="5490753"/>
            <a:ext cx="1276389" cy="907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volumes</a:t>
            </a:r>
          </a:p>
        </p:txBody>
      </p:sp>
      <p:sp>
        <p:nvSpPr>
          <p:cNvPr id="6" name="Rectangle 5">
            <a:extLst>
              <a:ext uri="{FF2B5EF4-FFF2-40B4-BE49-F238E27FC236}">
                <a16:creationId xmlns:a16="http://schemas.microsoft.com/office/drawing/2014/main" id="{14804402-775B-4F95-B71B-BBF8FB74D5A5}"/>
              </a:ext>
            </a:extLst>
          </p:cNvPr>
          <p:cNvSpPr/>
          <p:nvPr/>
        </p:nvSpPr>
        <p:spPr>
          <a:xfrm>
            <a:off x="1952238" y="3710050"/>
            <a:ext cx="1276389" cy="716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CURRENT TRANSIT TRIPS</a:t>
            </a:r>
          </a:p>
        </p:txBody>
      </p:sp>
      <p:cxnSp>
        <p:nvCxnSpPr>
          <p:cNvPr id="10" name="Straight Arrow Connector 9">
            <a:extLst>
              <a:ext uri="{FF2B5EF4-FFF2-40B4-BE49-F238E27FC236}">
                <a16:creationId xmlns:a16="http://schemas.microsoft.com/office/drawing/2014/main" id="{D6638DF1-5945-4402-8EF6-AFBC2FF57E76}"/>
              </a:ext>
            </a:extLst>
          </p:cNvPr>
          <p:cNvCxnSpPr>
            <a:cxnSpLocks/>
            <a:stCxn id="4" idx="2"/>
            <a:endCxn id="7" idx="0"/>
          </p:cNvCxnSpPr>
          <p:nvPr/>
        </p:nvCxnSpPr>
        <p:spPr>
          <a:xfrm>
            <a:off x="2590433" y="2632473"/>
            <a:ext cx="799" cy="244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C467EE-CF1B-4FDA-81A1-196816BD77E6}"/>
              </a:ext>
            </a:extLst>
          </p:cNvPr>
          <p:cNvCxnSpPr>
            <a:cxnSpLocks/>
            <a:stCxn id="7" idx="2"/>
            <a:endCxn id="6" idx="0"/>
          </p:cNvCxnSpPr>
          <p:nvPr/>
        </p:nvCxnSpPr>
        <p:spPr>
          <a:xfrm flipH="1">
            <a:off x="2590433" y="3492572"/>
            <a:ext cx="799" cy="2174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3ED8DA5-987F-4EEC-B6DA-71D4CC8CCA81}"/>
              </a:ext>
            </a:extLst>
          </p:cNvPr>
          <p:cNvCxnSpPr>
            <a:cxnSpLocks/>
            <a:stCxn id="6" idx="2"/>
            <a:endCxn id="51" idx="0"/>
          </p:cNvCxnSpPr>
          <p:nvPr/>
        </p:nvCxnSpPr>
        <p:spPr>
          <a:xfrm>
            <a:off x="2590433" y="4426179"/>
            <a:ext cx="1891" cy="211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C62FD3-3DD8-43AF-9C63-ABEE96C775B1}"/>
              </a:ext>
            </a:extLst>
          </p:cNvPr>
          <p:cNvCxnSpPr>
            <a:cxnSpLocks/>
            <a:stCxn id="51" idx="2"/>
            <a:endCxn id="5" idx="0"/>
          </p:cNvCxnSpPr>
          <p:nvPr/>
        </p:nvCxnSpPr>
        <p:spPr>
          <a:xfrm flipH="1">
            <a:off x="2590433" y="5253417"/>
            <a:ext cx="1891" cy="237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7890BA2-7FF1-412C-BC40-C619D6130A2A}"/>
              </a:ext>
            </a:extLst>
          </p:cNvPr>
          <p:cNvSpPr/>
          <p:nvPr/>
        </p:nvSpPr>
        <p:spPr>
          <a:xfrm>
            <a:off x="297018" y="2632474"/>
            <a:ext cx="1174560" cy="964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highway network</a:t>
            </a:r>
          </a:p>
        </p:txBody>
      </p:sp>
      <p:sp>
        <p:nvSpPr>
          <p:cNvPr id="18" name="Rectangle 17">
            <a:extLst>
              <a:ext uri="{FF2B5EF4-FFF2-40B4-BE49-F238E27FC236}">
                <a16:creationId xmlns:a16="http://schemas.microsoft.com/office/drawing/2014/main" id="{D98D2D56-A39C-495D-8DED-C9FA9E562D8C}"/>
              </a:ext>
            </a:extLst>
          </p:cNvPr>
          <p:cNvSpPr/>
          <p:nvPr/>
        </p:nvSpPr>
        <p:spPr>
          <a:xfrm>
            <a:off x="4815187" y="2719945"/>
            <a:ext cx="1084217"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survey</a:t>
            </a:r>
          </a:p>
        </p:txBody>
      </p:sp>
      <p:sp>
        <p:nvSpPr>
          <p:cNvPr id="19" name="Rectangle 18">
            <a:extLst>
              <a:ext uri="{FF2B5EF4-FFF2-40B4-BE49-F238E27FC236}">
                <a16:creationId xmlns:a16="http://schemas.microsoft.com/office/drawing/2014/main" id="{D5789462-6A3F-4AF7-8BB5-75A86B6EEF2A}"/>
              </a:ext>
            </a:extLst>
          </p:cNvPr>
          <p:cNvSpPr/>
          <p:nvPr/>
        </p:nvSpPr>
        <p:spPr>
          <a:xfrm>
            <a:off x="7048933" y="1731727"/>
            <a:ext cx="1084217" cy="90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counts</a:t>
            </a:r>
          </a:p>
        </p:txBody>
      </p:sp>
      <p:cxnSp>
        <p:nvCxnSpPr>
          <p:cNvPr id="31" name="Connector: Elbow 30">
            <a:extLst>
              <a:ext uri="{FF2B5EF4-FFF2-40B4-BE49-F238E27FC236}">
                <a16:creationId xmlns:a16="http://schemas.microsoft.com/office/drawing/2014/main" id="{41ECF3C0-6B27-48D2-8ABF-23C4808CCE95}"/>
              </a:ext>
            </a:extLst>
          </p:cNvPr>
          <p:cNvCxnSpPr>
            <a:cxnSpLocks/>
            <a:stCxn id="33" idx="1"/>
            <a:endCxn id="7" idx="3"/>
          </p:cNvCxnSpPr>
          <p:nvPr/>
        </p:nvCxnSpPr>
        <p:spPr>
          <a:xfrm rot="10800000">
            <a:off x="3230227" y="3184560"/>
            <a:ext cx="1584961" cy="727715"/>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6A347F0-2F70-4C5B-91B2-56CCBA8099DC}"/>
              </a:ext>
            </a:extLst>
          </p:cNvPr>
          <p:cNvCxnSpPr>
            <a:cxnSpLocks/>
            <a:stCxn id="51" idx="3"/>
            <a:endCxn id="116" idx="3"/>
          </p:cNvCxnSpPr>
          <p:nvPr/>
        </p:nvCxnSpPr>
        <p:spPr>
          <a:xfrm flipV="1">
            <a:off x="3232404" y="2176528"/>
            <a:ext cx="2766571" cy="2768876"/>
          </a:xfrm>
          <a:prstGeom prst="bentConnector3">
            <a:avLst>
              <a:gd name="adj1" fmla="val 118179"/>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C32509-E885-453E-934C-FB704F8EE1B0}"/>
              </a:ext>
            </a:extLst>
          </p:cNvPr>
          <p:cNvSpPr/>
          <p:nvPr/>
        </p:nvSpPr>
        <p:spPr>
          <a:xfrm>
            <a:off x="4815187" y="3528319"/>
            <a:ext cx="1183788" cy="767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CTPP transit%</a:t>
            </a:r>
          </a:p>
        </p:txBody>
      </p:sp>
      <p:cxnSp>
        <p:nvCxnSpPr>
          <p:cNvPr id="45" name="Straight Arrow Connector 44">
            <a:extLst>
              <a:ext uri="{FF2B5EF4-FFF2-40B4-BE49-F238E27FC236}">
                <a16:creationId xmlns:a16="http://schemas.microsoft.com/office/drawing/2014/main" id="{0D9C2DDF-368E-4C87-8BFC-1ABC9C31BF22}"/>
              </a:ext>
            </a:extLst>
          </p:cNvPr>
          <p:cNvCxnSpPr>
            <a:cxnSpLocks/>
            <a:stCxn id="18" idx="0"/>
            <a:endCxn id="116" idx="2"/>
          </p:cNvCxnSpPr>
          <p:nvPr/>
        </p:nvCxnSpPr>
        <p:spPr>
          <a:xfrm flipV="1">
            <a:off x="5357296" y="2484541"/>
            <a:ext cx="2685" cy="2354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2389F10F-B79D-4DA5-8174-F516744F6562}"/>
              </a:ext>
            </a:extLst>
          </p:cNvPr>
          <p:cNvCxnSpPr>
            <a:cxnSpLocks/>
          </p:cNvCxnSpPr>
          <p:nvPr/>
        </p:nvCxnSpPr>
        <p:spPr>
          <a:xfrm flipV="1">
            <a:off x="3231312" y="2364002"/>
            <a:ext cx="1486990" cy="652262"/>
          </a:xfrm>
          <a:prstGeom prst="bentConnector3">
            <a:avLst>
              <a:gd name="adj1" fmla="val 2013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Speech Bubble: Rectangle 36">
            <a:extLst>
              <a:ext uri="{FF2B5EF4-FFF2-40B4-BE49-F238E27FC236}">
                <a16:creationId xmlns:a16="http://schemas.microsoft.com/office/drawing/2014/main" id="{C82EEE32-8C89-484F-9DAC-D2575B980911}"/>
              </a:ext>
            </a:extLst>
          </p:cNvPr>
          <p:cNvSpPr/>
          <p:nvPr/>
        </p:nvSpPr>
        <p:spPr>
          <a:xfrm>
            <a:off x="4100539" y="4986432"/>
            <a:ext cx="1578432" cy="1368064"/>
          </a:xfrm>
          <a:prstGeom prst="wedgeRectCallout">
            <a:avLst>
              <a:gd name="adj1" fmla="val -98367"/>
              <a:gd name="adj2" fmla="val -1289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transit trips  ≡</a:t>
            </a:r>
          </a:p>
          <a:p>
            <a:pPr algn="ctr"/>
            <a:r>
              <a:rPr lang="en-US" dirty="0">
                <a:solidFill>
                  <a:schemeClr val="tx1"/>
                </a:solidFill>
              </a:rPr>
              <a:t> survey data trips !!</a:t>
            </a:r>
          </a:p>
        </p:txBody>
      </p:sp>
      <p:sp>
        <p:nvSpPr>
          <p:cNvPr id="7" name="Rectangle: Rounded Corners 6">
            <a:extLst>
              <a:ext uri="{FF2B5EF4-FFF2-40B4-BE49-F238E27FC236}">
                <a16:creationId xmlns:a16="http://schemas.microsoft.com/office/drawing/2014/main" id="{09D02C25-263E-480A-91A9-0F8A21E6CB68}"/>
              </a:ext>
            </a:extLst>
          </p:cNvPr>
          <p:cNvSpPr/>
          <p:nvPr/>
        </p:nvSpPr>
        <p:spPr>
          <a:xfrm>
            <a:off x="1952238" y="2876546"/>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mode choice</a:t>
            </a:r>
          </a:p>
        </p:txBody>
      </p:sp>
      <p:sp>
        <p:nvSpPr>
          <p:cNvPr id="51" name="Rectangle: Rounded Corners 50">
            <a:extLst>
              <a:ext uri="{FF2B5EF4-FFF2-40B4-BE49-F238E27FC236}">
                <a16:creationId xmlns:a16="http://schemas.microsoft.com/office/drawing/2014/main" id="{8DC0DF7D-51CB-44EC-A7A1-4207AD1730D6}"/>
              </a:ext>
            </a:extLst>
          </p:cNvPr>
          <p:cNvSpPr/>
          <p:nvPr/>
        </p:nvSpPr>
        <p:spPr>
          <a:xfrm>
            <a:off x="1952244" y="4637391"/>
            <a:ext cx="1280160"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localized assignment</a:t>
            </a:r>
          </a:p>
        </p:txBody>
      </p:sp>
      <p:sp>
        <p:nvSpPr>
          <p:cNvPr id="80" name="Rectangle 79">
            <a:extLst>
              <a:ext uri="{FF2B5EF4-FFF2-40B4-BE49-F238E27FC236}">
                <a16:creationId xmlns:a16="http://schemas.microsoft.com/office/drawing/2014/main" id="{2717E073-CCB3-425F-8A1E-5BD8C0745013}"/>
              </a:ext>
            </a:extLst>
          </p:cNvPr>
          <p:cNvSpPr/>
          <p:nvPr/>
        </p:nvSpPr>
        <p:spPr>
          <a:xfrm>
            <a:off x="297019" y="3683925"/>
            <a:ext cx="1183786" cy="82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 transit network</a:t>
            </a:r>
          </a:p>
        </p:txBody>
      </p:sp>
      <p:cxnSp>
        <p:nvCxnSpPr>
          <p:cNvPr id="95" name="Straight Arrow Connector 94">
            <a:extLst>
              <a:ext uri="{FF2B5EF4-FFF2-40B4-BE49-F238E27FC236}">
                <a16:creationId xmlns:a16="http://schemas.microsoft.com/office/drawing/2014/main" id="{8430DDF3-DB71-4DCE-8E23-416DF640901E}"/>
              </a:ext>
            </a:extLst>
          </p:cNvPr>
          <p:cNvCxnSpPr>
            <a:cxnSpLocks/>
            <a:stCxn id="35" idx="3"/>
            <a:endCxn id="7" idx="1"/>
          </p:cNvCxnSpPr>
          <p:nvPr/>
        </p:nvCxnSpPr>
        <p:spPr>
          <a:xfrm>
            <a:off x="1471578" y="3114675"/>
            <a:ext cx="480660" cy="698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8EBD955-32B5-4A01-AECF-7E58B6A725A0}"/>
              </a:ext>
            </a:extLst>
          </p:cNvPr>
          <p:cNvCxnSpPr>
            <a:cxnSpLocks/>
            <a:stCxn id="80" idx="3"/>
            <a:endCxn id="7" idx="1"/>
          </p:cNvCxnSpPr>
          <p:nvPr/>
        </p:nvCxnSpPr>
        <p:spPr>
          <a:xfrm flipV="1">
            <a:off x="1480805" y="3184559"/>
            <a:ext cx="471433" cy="911683"/>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9A986C1-E1C1-43FE-AA1D-E40D60A4F833}"/>
              </a:ext>
            </a:extLst>
          </p:cNvPr>
          <p:cNvCxnSpPr>
            <a:cxnSpLocks/>
            <a:stCxn id="80" idx="3"/>
            <a:endCxn id="51" idx="1"/>
          </p:cNvCxnSpPr>
          <p:nvPr/>
        </p:nvCxnSpPr>
        <p:spPr>
          <a:xfrm>
            <a:off x="1480805" y="4096242"/>
            <a:ext cx="471439" cy="84916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2FE68E2-7927-40AA-81C9-7105F976C31F}"/>
              </a:ext>
            </a:extLst>
          </p:cNvPr>
          <p:cNvCxnSpPr>
            <a:cxnSpLocks/>
            <a:endCxn id="4" idx="3"/>
          </p:cNvCxnSpPr>
          <p:nvPr/>
        </p:nvCxnSpPr>
        <p:spPr>
          <a:xfrm flipH="1" flipV="1">
            <a:off x="3228627" y="2182100"/>
            <a:ext cx="1588738" cy="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A31A930-087C-4E9C-9285-8DDE22421C13}"/>
              </a:ext>
            </a:extLst>
          </p:cNvPr>
          <p:cNvCxnSpPr>
            <a:cxnSpLocks/>
            <a:stCxn id="19" idx="1"/>
            <a:endCxn id="116" idx="3"/>
          </p:cNvCxnSpPr>
          <p:nvPr/>
        </p:nvCxnSpPr>
        <p:spPr>
          <a:xfrm flipH="1" flipV="1">
            <a:off x="5998975" y="2176528"/>
            <a:ext cx="1049958" cy="557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621C1FDD-10EE-4DB4-ABDE-14560313F81A}"/>
              </a:ext>
            </a:extLst>
          </p:cNvPr>
          <p:cNvSpPr/>
          <p:nvPr/>
        </p:nvSpPr>
        <p:spPr>
          <a:xfrm>
            <a:off x="4720987" y="1868515"/>
            <a:ext cx="1277988" cy="6160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person-trip builder</a:t>
            </a:r>
          </a:p>
        </p:txBody>
      </p:sp>
      <p:sp>
        <p:nvSpPr>
          <p:cNvPr id="36" name="Speech Bubble: Rectangle 35">
            <a:extLst>
              <a:ext uri="{FF2B5EF4-FFF2-40B4-BE49-F238E27FC236}">
                <a16:creationId xmlns:a16="http://schemas.microsoft.com/office/drawing/2014/main" id="{F41640F3-1D70-4A5B-AFD8-5216C05D06EC}"/>
              </a:ext>
            </a:extLst>
          </p:cNvPr>
          <p:cNvSpPr/>
          <p:nvPr/>
        </p:nvSpPr>
        <p:spPr>
          <a:xfrm>
            <a:off x="7187186" y="3540148"/>
            <a:ext cx="1578432" cy="2648109"/>
          </a:xfrm>
          <a:prstGeom prst="wedgeRectCallout">
            <a:avLst>
              <a:gd name="adj1" fmla="val -114918"/>
              <a:gd name="adj2" fmla="val -9092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 trips =</a:t>
            </a:r>
          </a:p>
          <a:p>
            <a:pPr algn="ctr"/>
            <a:r>
              <a:rPr lang="en-US" dirty="0">
                <a:solidFill>
                  <a:schemeClr val="tx1"/>
                </a:solidFill>
              </a:rPr>
              <a:t> transit trips</a:t>
            </a:r>
          </a:p>
          <a:p>
            <a:pPr algn="ctr"/>
            <a:r>
              <a:rPr lang="en-US" dirty="0">
                <a:solidFill>
                  <a:schemeClr val="tx1"/>
                </a:solidFill>
              </a:rPr>
              <a:t>÷</a:t>
            </a:r>
          </a:p>
          <a:p>
            <a:pPr algn="ctr"/>
            <a:r>
              <a:rPr lang="en-US" dirty="0">
                <a:solidFill>
                  <a:schemeClr val="tx1"/>
                </a:solidFill>
              </a:rPr>
              <a:t>transit share</a:t>
            </a:r>
          </a:p>
          <a:p>
            <a:pPr algn="ctr">
              <a:spcBef>
                <a:spcPts val="1200"/>
              </a:spcBef>
            </a:pPr>
            <a:r>
              <a:rPr lang="en-US" dirty="0">
                <a:solidFill>
                  <a:schemeClr val="tx1"/>
                </a:solidFill>
              </a:rPr>
              <a:t>[adjusted to counts]</a:t>
            </a:r>
          </a:p>
        </p:txBody>
      </p:sp>
      <p:sp>
        <p:nvSpPr>
          <p:cNvPr id="38" name="TextBox 37">
            <a:extLst>
              <a:ext uri="{FF2B5EF4-FFF2-40B4-BE49-F238E27FC236}">
                <a16:creationId xmlns:a16="http://schemas.microsoft.com/office/drawing/2014/main" id="{8BFF1CD2-E0D6-44C1-BCB1-5960F21D8627}"/>
              </a:ext>
            </a:extLst>
          </p:cNvPr>
          <p:cNvSpPr txBox="1"/>
          <p:nvPr/>
        </p:nvSpPr>
        <p:spPr>
          <a:xfrm>
            <a:off x="6461761" y="896034"/>
            <a:ext cx="2682239" cy="646331"/>
          </a:xfrm>
          <a:prstGeom prst="rect">
            <a:avLst/>
          </a:prstGeom>
          <a:noFill/>
        </p:spPr>
        <p:txBody>
          <a:bodyPr wrap="square" rtlCol="0">
            <a:spAutoFit/>
          </a:bodyPr>
          <a:lstStyle/>
          <a:p>
            <a:pPr algn="ctr"/>
            <a:r>
              <a:rPr lang="en-US" b="1" dirty="0"/>
              <a:t>Incremental</a:t>
            </a:r>
          </a:p>
          <a:p>
            <a:pPr algn="ctr"/>
            <a:r>
              <a:rPr lang="en-US" b="1" dirty="0"/>
              <a:t>(Adjusted)</a:t>
            </a:r>
          </a:p>
        </p:txBody>
      </p:sp>
      <p:sp>
        <p:nvSpPr>
          <p:cNvPr id="17" name="Right Arrow 16">
            <a:extLst>
              <a:ext uri="{FF2B5EF4-FFF2-40B4-BE49-F238E27FC236}">
                <a16:creationId xmlns:a16="http://schemas.microsoft.com/office/drawing/2014/main" id="{4F52E84A-2510-524F-B779-BAF38E40B146}"/>
              </a:ext>
            </a:extLst>
          </p:cNvPr>
          <p:cNvSpPr/>
          <p:nvPr/>
        </p:nvSpPr>
        <p:spPr>
          <a:xfrm rot="19282545">
            <a:off x="3781881" y="2530564"/>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154CB5D2-8800-4448-AE6E-1A1D6C673C1A}"/>
              </a:ext>
            </a:extLst>
          </p:cNvPr>
          <p:cNvSpPr/>
          <p:nvPr/>
        </p:nvSpPr>
        <p:spPr>
          <a:xfrm rot="8375110">
            <a:off x="3221216" y="2347504"/>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89B585E-24E5-8F45-AF34-9EA14178711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02606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3" grpId="0" animBg="1"/>
      <p:bldP spid="37" grpId="0" animBg="1"/>
      <p:bldP spid="116" grpId="0"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AD57-C55B-DA43-AEBB-0C80E20FE081}"/>
              </a:ext>
            </a:extLst>
          </p:cNvPr>
          <p:cNvSpPr>
            <a:spLocks noGrp="1"/>
          </p:cNvSpPr>
          <p:nvPr>
            <p:ph type="title"/>
          </p:nvPr>
        </p:nvSpPr>
        <p:spPr/>
        <p:txBody>
          <a:bodyPr/>
          <a:lstStyle/>
          <a:p>
            <a:r>
              <a:rPr lang="en-US" dirty="0"/>
              <a:t>For STOPS Incremental (Honolulu)</a:t>
            </a:r>
          </a:p>
        </p:txBody>
      </p:sp>
      <p:sp>
        <p:nvSpPr>
          <p:cNvPr id="3" name="Content Placeholder 2">
            <a:extLst>
              <a:ext uri="{FF2B5EF4-FFF2-40B4-BE49-F238E27FC236}">
                <a16:creationId xmlns:a16="http://schemas.microsoft.com/office/drawing/2014/main" id="{EEAB481B-E5EE-9B44-872B-434E2733F2FF}"/>
              </a:ext>
            </a:extLst>
          </p:cNvPr>
          <p:cNvSpPr>
            <a:spLocks noGrp="1"/>
          </p:cNvSpPr>
          <p:nvPr>
            <p:ph sz="half" idx="1"/>
          </p:nvPr>
        </p:nvSpPr>
        <p:spPr>
          <a:xfrm>
            <a:off x="457200" y="1254760"/>
            <a:ext cx="8062686" cy="5024120"/>
          </a:xfrm>
        </p:spPr>
        <p:txBody>
          <a:bodyPr/>
          <a:lstStyle/>
          <a:p>
            <a:r>
              <a:rPr lang="en-US" dirty="0"/>
              <a:t>Need transit trips (2012 OBS) and person trips (in a supporting role)</a:t>
            </a:r>
          </a:p>
          <a:p>
            <a:r>
              <a:rPr lang="en-US" dirty="0"/>
              <a:t>Reverse of calculations in a traditional 4-step model</a:t>
            </a:r>
          </a:p>
          <a:p>
            <a:r>
              <a:rPr lang="en-US" dirty="0"/>
              <a:t>Uses survey data to establish transit trips</a:t>
            </a:r>
          </a:p>
          <a:p>
            <a:r>
              <a:rPr lang="en-US" dirty="0"/>
              <a:t>Person trips are a multiple of transit trips (they are developed by STOPS not input directly from MPO model)</a:t>
            </a:r>
          </a:p>
        </p:txBody>
      </p:sp>
      <p:sp>
        <p:nvSpPr>
          <p:cNvPr id="6" name="TextBox 5">
            <a:extLst>
              <a:ext uri="{FF2B5EF4-FFF2-40B4-BE49-F238E27FC236}">
                <a16:creationId xmlns:a16="http://schemas.microsoft.com/office/drawing/2014/main" id="{1B932511-66F6-8B44-9D76-74D27D6EE62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83127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1222-979A-F645-98BA-0508A8469E83}"/>
              </a:ext>
            </a:extLst>
          </p:cNvPr>
          <p:cNvSpPr>
            <a:spLocks noGrp="1"/>
          </p:cNvSpPr>
          <p:nvPr>
            <p:ph type="title"/>
          </p:nvPr>
        </p:nvSpPr>
        <p:spPr/>
        <p:txBody>
          <a:bodyPr/>
          <a:lstStyle/>
          <a:p>
            <a:r>
              <a:rPr lang="en-US" dirty="0"/>
              <a:t>Why do it this way?</a:t>
            </a:r>
          </a:p>
        </p:txBody>
      </p:sp>
      <p:sp>
        <p:nvSpPr>
          <p:cNvPr id="3" name="Content Placeholder 2">
            <a:extLst>
              <a:ext uri="{FF2B5EF4-FFF2-40B4-BE49-F238E27FC236}">
                <a16:creationId xmlns:a16="http://schemas.microsoft.com/office/drawing/2014/main" id="{AB601D1F-9285-1D4E-BA35-E19C41932E0D}"/>
              </a:ext>
            </a:extLst>
          </p:cNvPr>
          <p:cNvSpPr>
            <a:spLocks noGrp="1"/>
          </p:cNvSpPr>
          <p:nvPr>
            <p:ph sz="half" idx="1"/>
          </p:nvPr>
        </p:nvSpPr>
        <p:spPr>
          <a:xfrm>
            <a:off x="457200" y="1254760"/>
            <a:ext cx="8229600" cy="5024120"/>
          </a:xfrm>
        </p:spPr>
        <p:txBody>
          <a:bodyPr/>
          <a:lstStyle/>
          <a:p>
            <a:r>
              <a:rPr lang="en-US" dirty="0"/>
              <a:t>Resulting current year transit trip table is directly from survey data</a:t>
            </a:r>
          </a:p>
          <a:p>
            <a:pPr lvl="1"/>
            <a:r>
              <a:rPr lang="en-US" dirty="0"/>
              <a:t>Better understanding of reality than a model produced estimate</a:t>
            </a:r>
          </a:p>
          <a:p>
            <a:pPr lvl="1"/>
            <a:r>
              <a:rPr lang="en-US" dirty="0"/>
              <a:t>STOPS modeled transit trips match the survey data in:</a:t>
            </a:r>
          </a:p>
          <a:p>
            <a:pPr lvl="2"/>
            <a:r>
              <a:rPr lang="en-US" dirty="0"/>
              <a:t>Aggregate number of trips</a:t>
            </a:r>
          </a:p>
          <a:p>
            <a:pPr lvl="2"/>
            <a:r>
              <a:rPr lang="en-US" dirty="0"/>
              <a:t>District-to-District flows</a:t>
            </a:r>
          </a:p>
          <a:p>
            <a:pPr lvl="2"/>
            <a:r>
              <a:rPr lang="en-US" dirty="0"/>
              <a:t>Zone specific location of transit trip-ends reported in survey</a:t>
            </a:r>
          </a:p>
        </p:txBody>
      </p:sp>
      <p:sp>
        <p:nvSpPr>
          <p:cNvPr id="6" name="TextBox 5">
            <a:extLst>
              <a:ext uri="{FF2B5EF4-FFF2-40B4-BE49-F238E27FC236}">
                <a16:creationId xmlns:a16="http://schemas.microsoft.com/office/drawing/2014/main" id="{C88CAADB-B61E-044D-8148-94EC590EDA4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789630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B75E-C58B-814C-AA3F-E9D7F5CD0DB5}"/>
              </a:ext>
            </a:extLst>
          </p:cNvPr>
          <p:cNvSpPr>
            <a:spLocks noGrp="1"/>
          </p:cNvSpPr>
          <p:nvPr>
            <p:ph type="ctrTitle"/>
          </p:nvPr>
        </p:nvSpPr>
        <p:spPr/>
        <p:txBody>
          <a:bodyPr/>
          <a:lstStyle/>
          <a:p>
            <a:pPr algn="ctr"/>
            <a:r>
              <a:rPr lang="en-US" dirty="0"/>
              <a:t>Mode and Path Choice</a:t>
            </a:r>
          </a:p>
        </p:txBody>
      </p:sp>
      <p:sp>
        <p:nvSpPr>
          <p:cNvPr id="3" name="TextBox 2">
            <a:extLst>
              <a:ext uri="{FF2B5EF4-FFF2-40B4-BE49-F238E27FC236}">
                <a16:creationId xmlns:a16="http://schemas.microsoft.com/office/drawing/2014/main" id="{ECC9B967-F6FE-6347-B62C-88200A874BB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674186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3698-E0F6-E54C-8792-F518BE857FAA}"/>
              </a:ext>
            </a:extLst>
          </p:cNvPr>
          <p:cNvSpPr>
            <a:spLocks noGrp="1"/>
          </p:cNvSpPr>
          <p:nvPr>
            <p:ph type="title"/>
          </p:nvPr>
        </p:nvSpPr>
        <p:spPr/>
        <p:txBody>
          <a:bodyPr/>
          <a:lstStyle/>
          <a:p>
            <a:r>
              <a:rPr lang="en-US" dirty="0"/>
              <a:t>Overview</a:t>
            </a:r>
            <a:br>
              <a:rPr lang="en-US" dirty="0"/>
            </a:br>
            <a:endParaRPr lang="en-US" dirty="0"/>
          </a:p>
        </p:txBody>
      </p:sp>
      <p:sp>
        <p:nvSpPr>
          <p:cNvPr id="3" name="Content Placeholder 2">
            <a:extLst>
              <a:ext uri="{FF2B5EF4-FFF2-40B4-BE49-F238E27FC236}">
                <a16:creationId xmlns:a16="http://schemas.microsoft.com/office/drawing/2014/main" id="{D38CB71B-62B3-3443-A919-A686BAF56CC8}"/>
              </a:ext>
            </a:extLst>
          </p:cNvPr>
          <p:cNvSpPr>
            <a:spLocks noGrp="1"/>
          </p:cNvSpPr>
          <p:nvPr>
            <p:ph sz="half" idx="1"/>
          </p:nvPr>
        </p:nvSpPr>
        <p:spPr>
          <a:xfrm>
            <a:off x="457199" y="1254760"/>
            <a:ext cx="8570687" cy="5024120"/>
          </a:xfrm>
        </p:spPr>
        <p:txBody>
          <a:bodyPr/>
          <a:lstStyle/>
          <a:p>
            <a:r>
              <a:rPr lang="en-US" dirty="0"/>
              <a:t>Path builder for each </a:t>
            </a:r>
            <a:r>
              <a:rPr lang="en-US" dirty="0" err="1"/>
              <a:t>i</a:t>
            </a:r>
            <a:r>
              <a:rPr lang="en-US" dirty="0"/>
              <a:t>-j zone pair:</a:t>
            </a:r>
          </a:p>
          <a:p>
            <a:pPr lvl="1"/>
            <a:r>
              <a:rPr lang="en-US" dirty="0"/>
              <a:t>Finds best path for each combination of access and path-type </a:t>
            </a:r>
          </a:p>
          <a:p>
            <a:pPr lvl="1"/>
            <a:r>
              <a:rPr lang="en-US" dirty="0"/>
              <a:t>Looks for paths separately for HBW/peak and Non-Work/off-peak</a:t>
            </a:r>
          </a:p>
          <a:p>
            <a:pPr marL="457200" lvl="1" indent="0">
              <a:buNone/>
            </a:pPr>
            <a:endParaRPr lang="en-US" dirty="0"/>
          </a:p>
          <a:p>
            <a:r>
              <a:rPr lang="en-US" dirty="0"/>
              <a:t>Mode/access/path choice model for each </a:t>
            </a:r>
            <a:r>
              <a:rPr lang="en-US" dirty="0" err="1"/>
              <a:t>i</a:t>
            </a:r>
            <a:r>
              <a:rPr lang="en-US" dirty="0"/>
              <a:t>-j:</a:t>
            </a:r>
          </a:p>
          <a:p>
            <a:pPr lvl="1"/>
            <a:r>
              <a:rPr lang="en-US" dirty="0"/>
              <a:t>Evaluates each potential path on its attractiveness using path parameters</a:t>
            </a:r>
          </a:p>
          <a:p>
            <a:pPr lvl="1"/>
            <a:r>
              <a:rPr lang="en-US" dirty="0"/>
              <a:t>Computes shares based on the relative “scores”</a:t>
            </a:r>
          </a:p>
          <a:p>
            <a:endParaRPr lang="en-US" dirty="0"/>
          </a:p>
        </p:txBody>
      </p:sp>
      <p:sp>
        <p:nvSpPr>
          <p:cNvPr id="6" name="TextBox 5">
            <a:extLst>
              <a:ext uri="{FF2B5EF4-FFF2-40B4-BE49-F238E27FC236}">
                <a16:creationId xmlns:a16="http://schemas.microsoft.com/office/drawing/2014/main" id="{D2FC4311-1102-B440-B369-D31BF4AE2F3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918119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6256-7D88-B744-9637-60C4E100D0F3}"/>
              </a:ext>
            </a:extLst>
          </p:cNvPr>
          <p:cNvSpPr>
            <a:spLocks noGrp="1"/>
          </p:cNvSpPr>
          <p:nvPr>
            <p:ph type="title"/>
          </p:nvPr>
        </p:nvSpPr>
        <p:spPr/>
        <p:txBody>
          <a:bodyPr/>
          <a:lstStyle/>
          <a:p>
            <a:r>
              <a:rPr lang="en-US" dirty="0"/>
              <a:t>STOPS Mode Choice</a:t>
            </a:r>
          </a:p>
        </p:txBody>
      </p:sp>
      <p:sp>
        <p:nvSpPr>
          <p:cNvPr id="3" name="Content Placeholder 2">
            <a:extLst>
              <a:ext uri="{FF2B5EF4-FFF2-40B4-BE49-F238E27FC236}">
                <a16:creationId xmlns:a16="http://schemas.microsoft.com/office/drawing/2014/main" id="{B47DE10A-FD20-0042-8A0F-C292DBA08E50}"/>
              </a:ext>
            </a:extLst>
          </p:cNvPr>
          <p:cNvSpPr>
            <a:spLocks noGrp="1"/>
          </p:cNvSpPr>
          <p:nvPr>
            <p:ph sz="half" idx="1"/>
          </p:nvPr>
        </p:nvSpPr>
        <p:spPr/>
        <p:txBody>
          <a:bodyPr/>
          <a:lstStyle/>
          <a:p>
            <a:r>
              <a:rPr lang="en-US" dirty="0"/>
              <a:t>Discrete choices</a:t>
            </a:r>
          </a:p>
          <a:p>
            <a:pPr lvl="1"/>
            <a:r>
              <a:rPr lang="en-US" dirty="0"/>
              <a:t>Transit, non-transit</a:t>
            </a:r>
          </a:p>
          <a:p>
            <a:pPr lvl="1"/>
            <a:r>
              <a:rPr lang="en-US" dirty="0"/>
              <a:t>Transit(best paths </a:t>
            </a:r>
            <a:r>
              <a:rPr lang="en-US" dirty="0" err="1"/>
              <a:t>i</a:t>
            </a:r>
            <a:r>
              <a:rPr lang="en-US" dirty="0"/>
              <a:t>-j):</a:t>
            </a:r>
          </a:p>
          <a:p>
            <a:pPr lvl="2"/>
            <a:r>
              <a:rPr lang="en-US" dirty="0"/>
              <a:t>Access mode: </a:t>
            </a:r>
          </a:p>
          <a:p>
            <a:pPr marL="914400" lvl="2" indent="0">
              <a:buNone/>
            </a:pPr>
            <a:r>
              <a:rPr lang="en-US" dirty="0"/>
              <a:t>   walk,</a:t>
            </a:r>
          </a:p>
          <a:p>
            <a:pPr marL="914400" lvl="2" indent="0">
              <a:buNone/>
            </a:pPr>
            <a:r>
              <a:rPr lang="en-US" dirty="0"/>
              <a:t>   KNR,</a:t>
            </a:r>
          </a:p>
          <a:p>
            <a:pPr marL="914400" lvl="2" indent="0">
              <a:buNone/>
            </a:pPr>
            <a:r>
              <a:rPr lang="en-US" dirty="0"/>
              <a:t>   PNR</a:t>
            </a:r>
          </a:p>
          <a:p>
            <a:pPr lvl="2"/>
            <a:r>
              <a:rPr lang="en-US" dirty="0"/>
              <a:t>Path type: </a:t>
            </a:r>
          </a:p>
          <a:p>
            <a:pPr marL="914400" lvl="2" indent="0">
              <a:buNone/>
            </a:pPr>
            <a:r>
              <a:rPr lang="en-US" dirty="0"/>
              <a:t>   FG only,  </a:t>
            </a:r>
          </a:p>
          <a:p>
            <a:pPr marL="914400" lvl="2" indent="0">
              <a:buNone/>
            </a:pPr>
            <a:r>
              <a:rPr lang="en-US" dirty="0"/>
              <a:t>   Bus only, </a:t>
            </a:r>
          </a:p>
          <a:p>
            <a:pPr marL="914400" lvl="2" indent="0">
              <a:buNone/>
            </a:pPr>
            <a:r>
              <a:rPr lang="en-US" dirty="0"/>
              <a:t>   Bus and FG</a:t>
            </a:r>
          </a:p>
        </p:txBody>
      </p:sp>
      <p:sp>
        <p:nvSpPr>
          <p:cNvPr id="4" name="Content Placeholder 3">
            <a:extLst>
              <a:ext uri="{FF2B5EF4-FFF2-40B4-BE49-F238E27FC236}">
                <a16:creationId xmlns:a16="http://schemas.microsoft.com/office/drawing/2014/main" id="{A22558F8-B71F-B442-B081-089CB9ED8199}"/>
              </a:ext>
            </a:extLst>
          </p:cNvPr>
          <p:cNvSpPr>
            <a:spLocks noGrp="1"/>
          </p:cNvSpPr>
          <p:nvPr>
            <p:ph sz="half" idx="2"/>
          </p:nvPr>
        </p:nvSpPr>
        <p:spPr/>
        <p:txBody>
          <a:bodyPr/>
          <a:lstStyle/>
          <a:p>
            <a:r>
              <a:rPr lang="en-US" dirty="0"/>
              <a:t>Market Segments</a:t>
            </a:r>
          </a:p>
          <a:p>
            <a:pPr lvl="1"/>
            <a:r>
              <a:rPr lang="en-US" dirty="0"/>
              <a:t>Trip purposes:</a:t>
            </a:r>
          </a:p>
          <a:p>
            <a:pPr lvl="2"/>
            <a:r>
              <a:rPr lang="en-US" dirty="0"/>
              <a:t>HBW, HBO, NHB</a:t>
            </a:r>
          </a:p>
          <a:p>
            <a:pPr lvl="1"/>
            <a:r>
              <a:rPr lang="en-US" dirty="0"/>
              <a:t>Car ownership:</a:t>
            </a:r>
          </a:p>
          <a:p>
            <a:pPr lvl="2"/>
            <a:r>
              <a:rPr lang="en-US" dirty="0"/>
              <a:t>0car, 1car, 2+car</a:t>
            </a:r>
          </a:p>
          <a:p>
            <a:pPr lvl="1"/>
            <a:r>
              <a:rPr lang="en-US" dirty="0"/>
              <a:t>Times of day:</a:t>
            </a:r>
          </a:p>
          <a:p>
            <a:pPr lvl="2"/>
            <a:r>
              <a:rPr lang="en-US" dirty="0"/>
              <a:t>Peak (HBW)</a:t>
            </a:r>
          </a:p>
          <a:p>
            <a:pPr lvl="2"/>
            <a:r>
              <a:rPr lang="en-US" dirty="0"/>
              <a:t>Mid-day (HBO, NHB)</a:t>
            </a:r>
          </a:p>
        </p:txBody>
      </p:sp>
      <p:sp>
        <p:nvSpPr>
          <p:cNvPr id="6" name="TextBox 5">
            <a:extLst>
              <a:ext uri="{FF2B5EF4-FFF2-40B4-BE49-F238E27FC236}">
                <a16:creationId xmlns:a16="http://schemas.microsoft.com/office/drawing/2014/main" id="{BD71A453-B125-6940-B5FF-F1A48360528D}"/>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995718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E134-0AED-DC4D-93EC-838523EA7673}"/>
              </a:ext>
            </a:extLst>
          </p:cNvPr>
          <p:cNvSpPr>
            <a:spLocks noGrp="1"/>
          </p:cNvSpPr>
          <p:nvPr>
            <p:ph type="title"/>
          </p:nvPr>
        </p:nvSpPr>
        <p:spPr/>
        <p:txBody>
          <a:bodyPr/>
          <a:lstStyle/>
          <a:p>
            <a:r>
              <a:rPr lang="en-US" dirty="0"/>
              <a:t>Mode and Access Choice in STOPS</a:t>
            </a:r>
          </a:p>
        </p:txBody>
      </p:sp>
      <p:graphicFrame>
        <p:nvGraphicFramePr>
          <p:cNvPr id="6" name="Content Placeholder 5">
            <a:extLst>
              <a:ext uri="{FF2B5EF4-FFF2-40B4-BE49-F238E27FC236}">
                <a16:creationId xmlns:a16="http://schemas.microsoft.com/office/drawing/2014/main" id="{F736F99A-8036-0844-8480-9CEC82C6D6F9}"/>
              </a:ext>
            </a:extLst>
          </p:cNvPr>
          <p:cNvGraphicFramePr>
            <a:graphicFrameLocks noGrp="1"/>
          </p:cNvGraphicFramePr>
          <p:nvPr>
            <p:ph sz="half" idx="1"/>
            <p:extLst>
              <p:ext uri="{D42A27DB-BD31-4B8C-83A1-F6EECF244321}">
                <p14:modId xmlns:p14="http://schemas.microsoft.com/office/powerpoint/2010/main" val="2777541135"/>
              </p:ext>
            </p:extLst>
          </p:nvPr>
        </p:nvGraphicFramePr>
        <p:xfrm>
          <a:off x="457200" y="1254125"/>
          <a:ext cx="8229600" cy="5024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0448B2B-9BB0-0E4F-9796-E2F0819B378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06412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lgn="ctr"/>
            <a:r>
              <a:rPr lang="en-US" dirty="0"/>
              <a:t>Design Standards</a:t>
            </a:r>
          </a:p>
        </p:txBody>
      </p:sp>
      <p:sp>
        <p:nvSpPr>
          <p:cNvPr id="3" name="TextBox 2">
            <a:extLst>
              <a:ext uri="{FF2B5EF4-FFF2-40B4-BE49-F238E27FC236}">
                <a16:creationId xmlns:a16="http://schemas.microsoft.com/office/drawing/2014/main" id="{121219CA-9CE4-E644-A1EE-7F9C8360DC0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4106258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56B0-A428-F446-B5AE-DF3986A489A8}"/>
              </a:ext>
            </a:extLst>
          </p:cNvPr>
          <p:cNvSpPr>
            <a:spLocks noGrp="1"/>
          </p:cNvSpPr>
          <p:nvPr>
            <p:ph type="title"/>
          </p:nvPr>
        </p:nvSpPr>
        <p:spPr/>
        <p:txBody>
          <a:bodyPr/>
          <a:lstStyle/>
          <a:p>
            <a:r>
              <a:rPr lang="en-US" dirty="0"/>
              <a:t>Path Choice in STOPS</a:t>
            </a:r>
          </a:p>
        </p:txBody>
      </p:sp>
      <p:graphicFrame>
        <p:nvGraphicFramePr>
          <p:cNvPr id="6" name="Content Placeholder 5">
            <a:extLst>
              <a:ext uri="{FF2B5EF4-FFF2-40B4-BE49-F238E27FC236}">
                <a16:creationId xmlns:a16="http://schemas.microsoft.com/office/drawing/2014/main" id="{AF123491-1CB5-304A-A943-8B2061C34A72}"/>
              </a:ext>
            </a:extLst>
          </p:cNvPr>
          <p:cNvGraphicFramePr>
            <a:graphicFrameLocks noGrp="1"/>
          </p:cNvGraphicFramePr>
          <p:nvPr>
            <p:ph sz="half" idx="1"/>
            <p:extLst>
              <p:ext uri="{D42A27DB-BD31-4B8C-83A1-F6EECF244321}">
                <p14:modId xmlns:p14="http://schemas.microsoft.com/office/powerpoint/2010/main" val="2391500183"/>
              </p:ext>
            </p:extLst>
          </p:nvPr>
        </p:nvGraphicFramePr>
        <p:xfrm>
          <a:off x="457200" y="1254126"/>
          <a:ext cx="5290457" cy="2505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12BC54F-3A74-7046-95F4-964DEF7234B9}"/>
              </a:ext>
            </a:extLst>
          </p:cNvPr>
          <p:cNvSpPr txBox="1"/>
          <p:nvPr/>
        </p:nvSpPr>
        <p:spPr>
          <a:xfrm>
            <a:off x="5878285" y="1097598"/>
            <a:ext cx="3012363" cy="1200329"/>
          </a:xfrm>
          <a:prstGeom prst="rect">
            <a:avLst/>
          </a:prstGeom>
          <a:noFill/>
        </p:spPr>
        <p:txBody>
          <a:bodyPr wrap="none" rtlCol="0">
            <a:spAutoFit/>
          </a:bodyPr>
          <a:lstStyle/>
          <a:p>
            <a:r>
              <a:rPr lang="en-US" dirty="0"/>
              <a:t>KEY:</a:t>
            </a:r>
          </a:p>
          <a:p>
            <a:r>
              <a:rPr lang="en-US" dirty="0"/>
              <a:t>FGO=Fixed Guideway Only</a:t>
            </a:r>
          </a:p>
          <a:p>
            <a:r>
              <a:rPr lang="en-US" dirty="0" err="1"/>
              <a:t>BusO</a:t>
            </a:r>
            <a:r>
              <a:rPr lang="en-US" dirty="0"/>
              <a:t>=Bus Only</a:t>
            </a:r>
          </a:p>
          <a:p>
            <a:r>
              <a:rPr lang="en-US" dirty="0"/>
              <a:t>FGB=Fixed </a:t>
            </a:r>
            <a:r>
              <a:rPr lang="en-US" dirty="0" err="1"/>
              <a:t>Guideway+Bus</a:t>
            </a:r>
            <a:endParaRPr lang="en-US" dirty="0"/>
          </a:p>
        </p:txBody>
      </p:sp>
      <p:sp>
        <p:nvSpPr>
          <p:cNvPr id="8" name="TextBox 7">
            <a:extLst>
              <a:ext uri="{FF2B5EF4-FFF2-40B4-BE49-F238E27FC236}">
                <a16:creationId xmlns:a16="http://schemas.microsoft.com/office/drawing/2014/main" id="{58359D5A-888E-3F48-8C26-09EF51B61918}"/>
              </a:ext>
            </a:extLst>
          </p:cNvPr>
          <p:cNvSpPr txBox="1"/>
          <p:nvPr/>
        </p:nvSpPr>
        <p:spPr>
          <a:xfrm>
            <a:off x="381896" y="3915728"/>
            <a:ext cx="8304904" cy="2308324"/>
          </a:xfrm>
          <a:prstGeom prst="rect">
            <a:avLst/>
          </a:prstGeom>
          <a:noFill/>
        </p:spPr>
        <p:txBody>
          <a:bodyPr wrap="square" rtlCol="0">
            <a:spAutoFit/>
          </a:bodyPr>
          <a:lstStyle/>
          <a:p>
            <a:r>
              <a:rPr lang="en-US" dirty="0">
                <a:solidFill>
                  <a:srgbClr val="0000FF"/>
                </a:solidFill>
              </a:rPr>
              <a:t>Fixed Guideway Setting (FGS) </a:t>
            </a:r>
            <a:r>
              <a:rPr lang="en-US" dirty="0"/>
              <a:t>at full value when FG path includes any of route types 1, 2, 4-7</a:t>
            </a:r>
          </a:p>
          <a:p>
            <a:endParaRPr lang="en-US" dirty="0"/>
          </a:p>
          <a:p>
            <a:r>
              <a:rPr lang="en-US" dirty="0"/>
              <a:t>Partial FGS applies when FG path involves route type 0 only</a:t>
            </a:r>
          </a:p>
          <a:p>
            <a:endParaRPr lang="en-US" dirty="0"/>
          </a:p>
          <a:p>
            <a:r>
              <a:rPr lang="en-US" dirty="0"/>
              <a:t>Smaller FGS values: sharper competition (winner takes all)</a:t>
            </a:r>
          </a:p>
          <a:p>
            <a:endParaRPr lang="en-US" dirty="0"/>
          </a:p>
          <a:p>
            <a:r>
              <a:rPr lang="en-US" dirty="0"/>
              <a:t>Larger FGS values: gentler competition (losers get significant shares)</a:t>
            </a:r>
          </a:p>
        </p:txBody>
      </p:sp>
      <p:sp>
        <p:nvSpPr>
          <p:cNvPr id="9" name="TextBox 8">
            <a:extLst>
              <a:ext uri="{FF2B5EF4-FFF2-40B4-BE49-F238E27FC236}">
                <a16:creationId xmlns:a16="http://schemas.microsoft.com/office/drawing/2014/main" id="{9230DA01-FBCC-C348-B290-B961DEEB9FB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783128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D13008-7E50-4A49-942E-FB0D49E05066}"/>
              </a:ext>
            </a:extLst>
          </p:cNvPr>
          <p:cNvSpPr>
            <a:spLocks noGrp="1"/>
          </p:cNvSpPr>
          <p:nvPr>
            <p:ph idx="1"/>
          </p:nvPr>
        </p:nvSpPr>
        <p:spPr>
          <a:xfrm>
            <a:off x="457199" y="1001488"/>
            <a:ext cx="8229600" cy="4525963"/>
          </a:xfrm>
        </p:spPr>
        <p:txBody>
          <a:bodyPr/>
          <a:lstStyle/>
          <a:p>
            <a:r>
              <a:rPr lang="en-US" dirty="0"/>
              <a:t>Objectives – to represent appropriately:</a:t>
            </a:r>
          </a:p>
          <a:p>
            <a:pPr lvl="1"/>
            <a:r>
              <a:rPr lang="en-US" dirty="0"/>
              <a:t>‘other’ attributes of each FG</a:t>
            </a:r>
          </a:p>
          <a:p>
            <a:pPr lvl="1"/>
            <a:r>
              <a:rPr lang="en-US" dirty="0"/>
              <a:t>Competition among available path choices</a:t>
            </a:r>
          </a:p>
          <a:p>
            <a:r>
              <a:rPr lang="en-US" dirty="0"/>
              <a:t>Tools available to users:</a:t>
            </a:r>
          </a:p>
          <a:p>
            <a:pPr lvl="1"/>
            <a:r>
              <a:rPr lang="en-US" dirty="0" err="1"/>
              <a:t>Route_type</a:t>
            </a:r>
            <a:r>
              <a:rPr lang="en-US" dirty="0"/>
              <a:t> classification </a:t>
            </a:r>
          </a:p>
          <a:p>
            <a:pPr marL="457200" lvl="1" indent="0">
              <a:buNone/>
            </a:pPr>
            <a:r>
              <a:rPr lang="en-US" dirty="0"/>
              <a:t>   (for OMPO STOPS: FG=1, Bus=3)</a:t>
            </a:r>
          </a:p>
          <a:p>
            <a:pPr lvl="1"/>
            <a:r>
              <a:rPr lang="en-US" dirty="0"/>
              <a:t>Fixed guideway settings</a:t>
            </a:r>
          </a:p>
          <a:p>
            <a:r>
              <a:rPr lang="en-US" dirty="0"/>
              <a:t>Approaches (consult with FTA)</a:t>
            </a:r>
          </a:p>
          <a:p>
            <a:pPr lvl="1"/>
            <a:r>
              <a:rPr lang="en-US" dirty="0"/>
              <a:t>All bus system with new FG – assertion (FGS=1) and testing (more to come)</a:t>
            </a:r>
          </a:p>
        </p:txBody>
      </p:sp>
      <p:sp>
        <p:nvSpPr>
          <p:cNvPr id="3" name="Title 2">
            <a:extLst>
              <a:ext uri="{FF2B5EF4-FFF2-40B4-BE49-F238E27FC236}">
                <a16:creationId xmlns:a16="http://schemas.microsoft.com/office/drawing/2014/main" id="{0A29C366-5DF4-E74E-B3D0-98169AEF30D0}"/>
              </a:ext>
            </a:extLst>
          </p:cNvPr>
          <p:cNvSpPr>
            <a:spLocks noGrp="1"/>
          </p:cNvSpPr>
          <p:nvPr>
            <p:ph type="title"/>
          </p:nvPr>
        </p:nvSpPr>
        <p:spPr>
          <a:xfrm>
            <a:off x="0" y="158526"/>
            <a:ext cx="8926286" cy="712333"/>
          </a:xfrm>
        </p:spPr>
        <p:txBody>
          <a:bodyPr/>
          <a:lstStyle/>
          <a:p>
            <a:r>
              <a:rPr lang="en-US" dirty="0"/>
              <a:t>Mode/Access/Path Choice: Guideways</a:t>
            </a:r>
          </a:p>
        </p:txBody>
      </p:sp>
      <p:sp>
        <p:nvSpPr>
          <p:cNvPr id="5" name="TextBox 4">
            <a:extLst>
              <a:ext uri="{FF2B5EF4-FFF2-40B4-BE49-F238E27FC236}">
                <a16:creationId xmlns:a16="http://schemas.microsoft.com/office/drawing/2014/main" id="{CE96A4FD-DAC4-3C4E-AE24-F45DA1A5F8F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316615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44E4-ECBC-854D-A5C6-46C49713882C}"/>
              </a:ext>
            </a:extLst>
          </p:cNvPr>
          <p:cNvSpPr>
            <a:spLocks noGrp="1"/>
          </p:cNvSpPr>
          <p:nvPr>
            <p:ph type="title"/>
          </p:nvPr>
        </p:nvSpPr>
        <p:spPr>
          <a:xfrm>
            <a:off x="457201" y="826563"/>
            <a:ext cx="8229600" cy="712333"/>
          </a:xfrm>
        </p:spPr>
        <p:txBody>
          <a:bodyPr/>
          <a:lstStyle/>
          <a:p>
            <a:r>
              <a:rPr lang="en-US" b="0" dirty="0">
                <a:latin typeface="+mj-lt"/>
              </a:rPr>
              <a:t>Calibrations and Test Run</a:t>
            </a:r>
            <a:br>
              <a:rPr lang="en-US" b="0" dirty="0">
                <a:latin typeface="+mj-lt"/>
              </a:rPr>
            </a:br>
            <a:br>
              <a:rPr lang="en-US" b="0" dirty="0">
                <a:latin typeface="+mj-lt"/>
              </a:rPr>
            </a:br>
            <a:br>
              <a:rPr lang="en-US" dirty="0"/>
            </a:br>
            <a:endParaRPr lang="en-US" dirty="0"/>
          </a:p>
        </p:txBody>
      </p:sp>
      <p:sp>
        <p:nvSpPr>
          <p:cNvPr id="4" name="TextBox 3">
            <a:extLst>
              <a:ext uri="{FF2B5EF4-FFF2-40B4-BE49-F238E27FC236}">
                <a16:creationId xmlns:a16="http://schemas.microsoft.com/office/drawing/2014/main" id="{3F1415D8-68EE-8543-AE93-F6F6A4B5F9C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
        <p:nvSpPr>
          <p:cNvPr id="3" name="TextBox 2">
            <a:extLst>
              <a:ext uri="{FF2B5EF4-FFF2-40B4-BE49-F238E27FC236}">
                <a16:creationId xmlns:a16="http://schemas.microsoft.com/office/drawing/2014/main" id="{03B15C66-834A-7B47-BD4F-4D362B958D66}"/>
              </a:ext>
            </a:extLst>
          </p:cNvPr>
          <p:cNvSpPr txBox="1"/>
          <p:nvPr/>
        </p:nvSpPr>
        <p:spPr>
          <a:xfrm>
            <a:off x="2462993" y="2151727"/>
            <a:ext cx="3677610" cy="2062103"/>
          </a:xfrm>
          <a:prstGeom prst="rect">
            <a:avLst/>
          </a:prstGeom>
          <a:noFill/>
        </p:spPr>
        <p:txBody>
          <a:bodyPr wrap="none" rtlCol="0">
            <a:spAutoFit/>
          </a:bodyPr>
          <a:lstStyle/>
          <a:p>
            <a:pPr marL="285750" indent="-285750">
              <a:buFont typeface="Arial" panose="020B0604020202020204" pitchFamily="34" charset="0"/>
              <a:buChar char="•"/>
            </a:pPr>
            <a:r>
              <a:rPr lang="en-US" sz="3200" dirty="0">
                <a:latin typeface="+mj-lt"/>
              </a:rPr>
              <a:t>2017 Calibration</a:t>
            </a:r>
          </a:p>
          <a:p>
            <a:pPr marL="285750" indent="-285750">
              <a:buFont typeface="Arial" panose="020B0604020202020204" pitchFamily="34" charset="0"/>
              <a:buChar char="•"/>
            </a:pPr>
            <a:r>
              <a:rPr lang="en-US" sz="3200" dirty="0">
                <a:latin typeface="+mj-lt"/>
              </a:rPr>
              <a:t>2019 Calibration</a:t>
            </a:r>
          </a:p>
          <a:p>
            <a:pPr marL="285750" indent="-285750">
              <a:buFont typeface="Arial" panose="020B0604020202020204" pitchFamily="34" charset="0"/>
              <a:buChar char="•"/>
            </a:pPr>
            <a:r>
              <a:rPr lang="en-US" sz="3200" dirty="0">
                <a:latin typeface="+mj-lt"/>
              </a:rPr>
              <a:t>2019 Rail Test </a:t>
            </a:r>
          </a:p>
          <a:p>
            <a:pPr marL="285750" indent="-285750">
              <a:buFont typeface="Arial" panose="020B0604020202020204" pitchFamily="34" charset="0"/>
              <a:buChar char="•"/>
            </a:pPr>
            <a:r>
              <a:rPr lang="en-US" sz="3200" dirty="0">
                <a:latin typeface="+mj-lt"/>
              </a:rPr>
              <a:t>OMPO Next Steps</a:t>
            </a:r>
          </a:p>
        </p:txBody>
      </p:sp>
    </p:spTree>
    <p:extLst>
      <p:ext uri="{BB962C8B-B14F-4D97-AF65-F5344CB8AC3E}">
        <p14:creationId xmlns:p14="http://schemas.microsoft.com/office/powerpoint/2010/main" val="1658825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F749-ECAA-0746-A47B-EE9BAA8B0EBC}"/>
              </a:ext>
            </a:extLst>
          </p:cNvPr>
          <p:cNvSpPr>
            <a:spLocks noGrp="1"/>
          </p:cNvSpPr>
          <p:nvPr>
            <p:ph type="title"/>
          </p:nvPr>
        </p:nvSpPr>
        <p:spPr>
          <a:xfrm>
            <a:off x="515257" y="2684012"/>
            <a:ext cx="8229600" cy="712333"/>
          </a:xfrm>
        </p:spPr>
        <p:txBody>
          <a:bodyPr/>
          <a:lstStyle/>
          <a:p>
            <a:r>
              <a:rPr lang="en-US" b="0" dirty="0">
                <a:latin typeface="+mj-lt"/>
              </a:rPr>
              <a:t>2015 &amp; 2017 Calibration</a:t>
            </a:r>
          </a:p>
        </p:txBody>
      </p:sp>
    </p:spTree>
    <p:extLst>
      <p:ext uri="{BB962C8B-B14F-4D97-AF65-F5344CB8AC3E}">
        <p14:creationId xmlns:p14="http://schemas.microsoft.com/office/powerpoint/2010/main" val="3200191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7AED-ABD9-0B46-9CEC-D97472E7AB56}"/>
              </a:ext>
            </a:extLst>
          </p:cNvPr>
          <p:cNvSpPr>
            <a:spLocks noGrp="1"/>
          </p:cNvSpPr>
          <p:nvPr>
            <p:ph type="title"/>
          </p:nvPr>
        </p:nvSpPr>
        <p:spPr/>
        <p:txBody>
          <a:bodyPr/>
          <a:lstStyle/>
          <a:p>
            <a:r>
              <a:rPr lang="en-US" dirty="0"/>
              <a:t>2015 and 2017 Calibration</a:t>
            </a:r>
          </a:p>
        </p:txBody>
      </p:sp>
      <p:sp>
        <p:nvSpPr>
          <p:cNvPr id="3" name="Content Placeholder 2">
            <a:extLst>
              <a:ext uri="{FF2B5EF4-FFF2-40B4-BE49-F238E27FC236}">
                <a16:creationId xmlns:a16="http://schemas.microsoft.com/office/drawing/2014/main" id="{E0781BB4-292F-0742-A145-A7AF5FF9733A}"/>
              </a:ext>
            </a:extLst>
          </p:cNvPr>
          <p:cNvSpPr>
            <a:spLocks noGrp="1"/>
          </p:cNvSpPr>
          <p:nvPr>
            <p:ph sz="half" idx="1"/>
          </p:nvPr>
        </p:nvSpPr>
        <p:spPr>
          <a:xfrm>
            <a:off x="457200" y="1254760"/>
            <a:ext cx="8091714" cy="5024120"/>
          </a:xfrm>
        </p:spPr>
        <p:txBody>
          <a:bodyPr/>
          <a:lstStyle/>
          <a:p>
            <a:r>
              <a:rPr lang="en-US" dirty="0"/>
              <a:t>FTA developed for use in STOPS Training</a:t>
            </a:r>
          </a:p>
          <a:p>
            <a:r>
              <a:rPr lang="en-US" dirty="0"/>
              <a:t>Updated with 2017 APC data</a:t>
            </a:r>
          </a:p>
          <a:p>
            <a:r>
              <a:rPr lang="en-US" dirty="0"/>
              <a:t>Provided as base for OMPO STOPS Application</a:t>
            </a:r>
          </a:p>
          <a:p>
            <a:pPr lvl="1"/>
            <a:r>
              <a:rPr lang="en-US" dirty="0"/>
              <a:t>2012 OBS</a:t>
            </a:r>
          </a:p>
          <a:p>
            <a:pPr lvl="1"/>
            <a:r>
              <a:rPr lang="en-US" dirty="0"/>
              <a:t>2015 Pop/</a:t>
            </a:r>
            <a:r>
              <a:rPr lang="en-US" dirty="0" err="1"/>
              <a:t>Emp</a:t>
            </a:r>
            <a:endParaRPr lang="en-US" dirty="0"/>
          </a:p>
          <a:p>
            <a:pPr lvl="1"/>
            <a:r>
              <a:rPr lang="en-US" dirty="0"/>
              <a:t>2017 APC </a:t>
            </a:r>
          </a:p>
          <a:p>
            <a:pPr lvl="1"/>
            <a:r>
              <a:rPr lang="en-US" dirty="0"/>
              <a:t>OMPO Zones (764)</a:t>
            </a:r>
          </a:p>
          <a:p>
            <a:pPr lvl="1"/>
            <a:r>
              <a:rPr lang="en-US" dirty="0"/>
              <a:t>26 Districts</a:t>
            </a:r>
          </a:p>
          <a:p>
            <a:pPr lvl="1"/>
            <a:r>
              <a:rPr lang="en-US" dirty="0"/>
              <a:t>26 Station (Stop) Groups</a:t>
            </a:r>
          </a:p>
        </p:txBody>
      </p:sp>
      <p:sp>
        <p:nvSpPr>
          <p:cNvPr id="6" name="TextBox 5">
            <a:extLst>
              <a:ext uri="{FF2B5EF4-FFF2-40B4-BE49-F238E27FC236}">
                <a16:creationId xmlns:a16="http://schemas.microsoft.com/office/drawing/2014/main" id="{F9B50019-34F3-824B-A486-9F456071B76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968994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B48C-EEEC-E94B-AE38-2201B3CA55A0}"/>
              </a:ext>
            </a:extLst>
          </p:cNvPr>
          <p:cNvSpPr>
            <a:spLocks noGrp="1"/>
          </p:cNvSpPr>
          <p:nvPr>
            <p:ph type="title"/>
          </p:nvPr>
        </p:nvSpPr>
        <p:spPr/>
        <p:txBody>
          <a:bodyPr/>
          <a:lstStyle/>
          <a:p>
            <a:r>
              <a:rPr lang="en-US" dirty="0"/>
              <a:t>Honolulu STOPS - Groupings</a:t>
            </a:r>
          </a:p>
        </p:txBody>
      </p:sp>
      <p:sp>
        <p:nvSpPr>
          <p:cNvPr id="3" name="Content Placeholder 2">
            <a:extLst>
              <a:ext uri="{FF2B5EF4-FFF2-40B4-BE49-F238E27FC236}">
                <a16:creationId xmlns:a16="http://schemas.microsoft.com/office/drawing/2014/main" id="{4CE5898A-9BB8-D44B-8F69-D86FE544E8CF}"/>
              </a:ext>
            </a:extLst>
          </p:cNvPr>
          <p:cNvSpPr>
            <a:spLocks noGrp="1"/>
          </p:cNvSpPr>
          <p:nvPr>
            <p:ph sz="half" idx="1"/>
          </p:nvPr>
        </p:nvSpPr>
        <p:spPr>
          <a:xfrm>
            <a:off x="457200" y="1254760"/>
            <a:ext cx="8077200" cy="5024120"/>
          </a:xfrm>
        </p:spPr>
        <p:txBody>
          <a:bodyPr/>
          <a:lstStyle/>
          <a:p>
            <a:r>
              <a:rPr lang="en-US" dirty="0"/>
              <a:t>Station Groups</a:t>
            </a:r>
          </a:p>
          <a:p>
            <a:pPr lvl="1"/>
            <a:r>
              <a:rPr lang="en-US" dirty="0"/>
              <a:t>Aggregations of stations/stops</a:t>
            </a:r>
          </a:p>
          <a:p>
            <a:pPr lvl="2"/>
            <a:r>
              <a:rPr lang="en-US" dirty="0"/>
              <a:t>To refine understanding of transit travel patterns STOPS obtains from OBS and CTPP</a:t>
            </a:r>
          </a:p>
          <a:p>
            <a:pPr lvl="2"/>
            <a:r>
              <a:rPr lang="en-US" dirty="0"/>
              <a:t>Enable introduction of generally reliable data on geographic locations of transit activity</a:t>
            </a:r>
          </a:p>
          <a:p>
            <a:pPr lvl="1"/>
            <a:r>
              <a:rPr lang="en-US" dirty="0"/>
              <a:t>Station Group good practice</a:t>
            </a:r>
          </a:p>
          <a:p>
            <a:pPr lvl="2"/>
            <a:r>
              <a:rPr lang="en-US" dirty="0"/>
              <a:t>Up to a max of 250 available (26 in OMPO STOPS)</a:t>
            </a:r>
          </a:p>
          <a:p>
            <a:pPr lvl="2"/>
            <a:r>
              <a:rPr lang="en-US" dirty="0"/>
              <a:t>Initially align with districts – OMPO STOPS</a:t>
            </a:r>
          </a:p>
          <a:p>
            <a:pPr lvl="2"/>
            <a:r>
              <a:rPr lang="en-US" dirty="0"/>
              <a:t>Can fine tune by creating Project Station Group (Station Group 27 added for RAIL in BLD)</a:t>
            </a:r>
          </a:p>
        </p:txBody>
      </p:sp>
      <p:sp>
        <p:nvSpPr>
          <p:cNvPr id="6" name="TextBox 5">
            <a:extLst>
              <a:ext uri="{FF2B5EF4-FFF2-40B4-BE49-F238E27FC236}">
                <a16:creationId xmlns:a16="http://schemas.microsoft.com/office/drawing/2014/main" id="{FB165FFD-5A5B-1B48-90D7-30500C7FEBF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182345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C3BC-D110-CC48-9EF2-6AEB6FD36180}"/>
              </a:ext>
            </a:extLst>
          </p:cNvPr>
          <p:cNvSpPr>
            <a:spLocks noGrp="1"/>
          </p:cNvSpPr>
          <p:nvPr>
            <p:ph type="title"/>
          </p:nvPr>
        </p:nvSpPr>
        <p:spPr/>
        <p:txBody>
          <a:bodyPr/>
          <a:lstStyle/>
          <a:p>
            <a:r>
              <a:rPr lang="en-US" dirty="0"/>
              <a:t>Honolulu STOPS - Groupings</a:t>
            </a:r>
          </a:p>
        </p:txBody>
      </p:sp>
      <p:sp>
        <p:nvSpPr>
          <p:cNvPr id="3" name="Content Placeholder 2">
            <a:extLst>
              <a:ext uri="{FF2B5EF4-FFF2-40B4-BE49-F238E27FC236}">
                <a16:creationId xmlns:a16="http://schemas.microsoft.com/office/drawing/2014/main" id="{5EBB4CB3-1A4A-1C41-B2C9-E4E61D7AA5AB}"/>
              </a:ext>
            </a:extLst>
          </p:cNvPr>
          <p:cNvSpPr>
            <a:spLocks noGrp="1"/>
          </p:cNvSpPr>
          <p:nvPr>
            <p:ph sz="half" idx="1"/>
          </p:nvPr>
        </p:nvSpPr>
        <p:spPr>
          <a:xfrm>
            <a:off x="457200" y="1254760"/>
            <a:ext cx="8469086" cy="5024120"/>
          </a:xfrm>
        </p:spPr>
        <p:txBody>
          <a:bodyPr/>
          <a:lstStyle/>
          <a:p>
            <a:r>
              <a:rPr lang="en-US" dirty="0"/>
              <a:t>Stop Groups/Districts</a:t>
            </a:r>
          </a:p>
          <a:p>
            <a:pPr lvl="1"/>
            <a:r>
              <a:rPr lang="en-US" dirty="0"/>
              <a:t>From 2017 Calibration (26)</a:t>
            </a:r>
          </a:p>
          <a:p>
            <a:pPr lvl="1"/>
            <a:r>
              <a:rPr lang="en-US" dirty="0"/>
              <a:t>Used for reporting and analysis</a:t>
            </a:r>
          </a:p>
          <a:p>
            <a:pPr lvl="1"/>
            <a:r>
              <a:rPr lang="en-US" dirty="0"/>
              <a:t>Sized to encompass homogeneous areas but large enough to reduce data noise and support calibration outcomes</a:t>
            </a:r>
          </a:p>
          <a:p>
            <a:pPr lvl="1"/>
            <a:r>
              <a:rPr lang="en-US" dirty="0"/>
              <a:t>Good strategy to follow includes:</a:t>
            </a:r>
          </a:p>
          <a:p>
            <a:pPr lvl="2"/>
            <a:r>
              <a:rPr lang="en-US" dirty="0"/>
              <a:t>CBD</a:t>
            </a:r>
          </a:p>
          <a:p>
            <a:pPr lvl="2"/>
            <a:r>
              <a:rPr lang="en-US" dirty="0"/>
              <a:t>Other major activity centers</a:t>
            </a:r>
          </a:p>
          <a:p>
            <a:pPr lvl="2"/>
            <a:r>
              <a:rPr lang="en-US" dirty="0"/>
              <a:t>Finer districts near project areas</a:t>
            </a:r>
          </a:p>
          <a:p>
            <a:pPr lvl="2"/>
            <a:r>
              <a:rPr lang="en-US" dirty="0"/>
              <a:t>Coarser aggregations outside large transit markets</a:t>
            </a:r>
          </a:p>
          <a:p>
            <a:pPr lvl="1"/>
            <a:endParaRPr lang="en-US" dirty="0"/>
          </a:p>
        </p:txBody>
      </p:sp>
      <p:sp>
        <p:nvSpPr>
          <p:cNvPr id="6" name="TextBox 5">
            <a:extLst>
              <a:ext uri="{FF2B5EF4-FFF2-40B4-BE49-F238E27FC236}">
                <a16:creationId xmlns:a16="http://schemas.microsoft.com/office/drawing/2014/main" id="{76B9F4A2-6028-9C42-88C3-B34E265549F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275631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7179-7988-A44C-A315-E58703512DA3}"/>
              </a:ext>
            </a:extLst>
          </p:cNvPr>
          <p:cNvSpPr>
            <a:spLocks noGrp="1"/>
          </p:cNvSpPr>
          <p:nvPr>
            <p:ph type="title"/>
          </p:nvPr>
        </p:nvSpPr>
        <p:spPr/>
        <p:txBody>
          <a:bodyPr/>
          <a:lstStyle/>
          <a:p>
            <a:r>
              <a:rPr lang="en-US" dirty="0"/>
              <a:t>Honolulu District Structure (26)</a:t>
            </a:r>
          </a:p>
        </p:txBody>
      </p:sp>
      <p:pic>
        <p:nvPicPr>
          <p:cNvPr id="6" name="Content Placeholder 5">
            <a:extLst>
              <a:ext uri="{FF2B5EF4-FFF2-40B4-BE49-F238E27FC236}">
                <a16:creationId xmlns:a16="http://schemas.microsoft.com/office/drawing/2014/main" id="{3959C086-9FF1-DE4E-A417-EFFE89184E00}"/>
              </a:ext>
            </a:extLst>
          </p:cNvPr>
          <p:cNvPicPr>
            <a:picLocks noGrp="1"/>
          </p:cNvPicPr>
          <p:nvPr>
            <p:ph sz="half" idx="1"/>
          </p:nvPr>
        </p:nvPicPr>
        <p:blipFill rotWithShape="1">
          <a:blip r:embed="rId3" cstate="print"/>
          <a:srcRect l="4743" t="7146" r="5068" b="8693"/>
          <a:stretch/>
        </p:blipFill>
        <p:spPr bwMode="auto">
          <a:xfrm>
            <a:off x="457200" y="1019710"/>
            <a:ext cx="7899196" cy="5384165"/>
          </a:xfrm>
          <a:prstGeom prst="rect">
            <a:avLst/>
          </a:prstGeom>
          <a:noFill/>
          <a:ln w="9525">
            <a:noFill/>
            <a:miter lim="800000"/>
            <a:headEnd/>
            <a:tailEnd/>
          </a:ln>
        </p:spPr>
      </p:pic>
      <p:sp>
        <p:nvSpPr>
          <p:cNvPr id="7" name="TextBox 6">
            <a:extLst>
              <a:ext uri="{FF2B5EF4-FFF2-40B4-BE49-F238E27FC236}">
                <a16:creationId xmlns:a16="http://schemas.microsoft.com/office/drawing/2014/main" id="{A33144F9-D70D-6B4C-9B91-DCC1D5E343E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173175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4E54-082F-0A44-8AE7-6DB8064DA3C8}"/>
              </a:ext>
            </a:extLst>
          </p:cNvPr>
          <p:cNvSpPr>
            <a:spLocks noGrp="1"/>
          </p:cNvSpPr>
          <p:nvPr>
            <p:ph type="title"/>
          </p:nvPr>
        </p:nvSpPr>
        <p:spPr/>
        <p:txBody>
          <a:bodyPr/>
          <a:lstStyle/>
          <a:p>
            <a:r>
              <a:rPr lang="en-US" dirty="0"/>
              <a:t>Honolulu District – Project Area</a:t>
            </a:r>
          </a:p>
        </p:txBody>
      </p:sp>
      <p:pic>
        <p:nvPicPr>
          <p:cNvPr id="6" name="Content Placeholder 5">
            <a:extLst>
              <a:ext uri="{FF2B5EF4-FFF2-40B4-BE49-F238E27FC236}">
                <a16:creationId xmlns:a16="http://schemas.microsoft.com/office/drawing/2014/main" id="{783ED1AF-6F26-5E41-8813-8919126A9B28}"/>
              </a:ext>
            </a:extLst>
          </p:cNvPr>
          <p:cNvPicPr>
            <a:picLocks noGrp="1"/>
          </p:cNvPicPr>
          <p:nvPr>
            <p:ph sz="half" idx="1"/>
          </p:nvPr>
        </p:nvPicPr>
        <p:blipFill rotWithShape="1">
          <a:blip r:embed="rId2" cstate="print"/>
          <a:srcRect t="10886" b="9250"/>
          <a:stretch/>
        </p:blipFill>
        <p:spPr bwMode="auto">
          <a:xfrm>
            <a:off x="770561" y="1097598"/>
            <a:ext cx="8034391" cy="5198724"/>
          </a:xfrm>
          <a:prstGeom prst="rect">
            <a:avLst/>
          </a:prstGeom>
          <a:noFill/>
          <a:ln w="9525">
            <a:noFill/>
            <a:miter lim="800000"/>
            <a:headEnd/>
            <a:tailEnd/>
          </a:ln>
        </p:spPr>
      </p:pic>
      <p:sp>
        <p:nvSpPr>
          <p:cNvPr id="7" name="TextBox 6">
            <a:extLst>
              <a:ext uri="{FF2B5EF4-FFF2-40B4-BE49-F238E27FC236}">
                <a16:creationId xmlns:a16="http://schemas.microsoft.com/office/drawing/2014/main" id="{3BB09E6E-DA6D-D94E-A12F-369CC404347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802775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649F-2581-174B-BFCD-E69E76665A5F}"/>
              </a:ext>
            </a:extLst>
          </p:cNvPr>
          <p:cNvSpPr>
            <a:spLocks noGrp="1"/>
          </p:cNvSpPr>
          <p:nvPr>
            <p:ph type="title"/>
          </p:nvPr>
        </p:nvSpPr>
        <p:spPr>
          <a:xfrm>
            <a:off x="481174" y="213439"/>
            <a:ext cx="8229600" cy="822960"/>
          </a:xfrm>
        </p:spPr>
        <p:txBody>
          <a:bodyPr/>
          <a:lstStyle/>
          <a:p>
            <a:r>
              <a:rPr lang="en-US" dirty="0"/>
              <a:t>Honolulu Districts</a:t>
            </a:r>
          </a:p>
        </p:txBody>
      </p:sp>
      <p:graphicFrame>
        <p:nvGraphicFramePr>
          <p:cNvPr id="6" name="Content Placeholder 5">
            <a:extLst>
              <a:ext uri="{FF2B5EF4-FFF2-40B4-BE49-F238E27FC236}">
                <a16:creationId xmlns:a16="http://schemas.microsoft.com/office/drawing/2014/main" id="{6BC126A2-6171-BC4D-9ADE-CB0EC89E9864}"/>
              </a:ext>
            </a:extLst>
          </p:cNvPr>
          <p:cNvGraphicFramePr>
            <a:graphicFrameLocks noGrp="1"/>
          </p:cNvGraphicFramePr>
          <p:nvPr>
            <p:ph sz="half" idx="1"/>
            <p:extLst>
              <p:ext uri="{D42A27DB-BD31-4B8C-83A1-F6EECF244321}">
                <p14:modId xmlns:p14="http://schemas.microsoft.com/office/powerpoint/2010/main" val="952081677"/>
              </p:ext>
            </p:extLst>
          </p:nvPr>
        </p:nvGraphicFramePr>
        <p:xfrm>
          <a:off x="638629" y="1036399"/>
          <a:ext cx="3200400" cy="519176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778903441"/>
                    </a:ext>
                  </a:extLst>
                </a:gridCol>
                <a:gridCol w="2286000">
                  <a:extLst>
                    <a:ext uri="{9D8B030D-6E8A-4147-A177-3AD203B41FA5}">
                      <a16:colId xmlns:a16="http://schemas.microsoft.com/office/drawing/2014/main" val="4072821163"/>
                    </a:ext>
                  </a:extLst>
                </a:gridCol>
              </a:tblGrid>
              <a:tr h="370840">
                <a:tc>
                  <a:txBody>
                    <a:bodyPr/>
                    <a:lstStyle/>
                    <a:p>
                      <a:pPr algn="ctr" fontAlgn="b"/>
                      <a:r>
                        <a:rPr lang="en-US" sz="1600" b="0" i="0" u="none" strike="noStrike" dirty="0">
                          <a:solidFill>
                            <a:srgbClr val="000000"/>
                          </a:solidFill>
                          <a:effectLst/>
                          <a:latin typeface="Calibri" panose="020F0502020204030204" pitchFamily="34" charset="0"/>
                        </a:rPr>
                        <a:t>Number</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Name</a:t>
                      </a:r>
                    </a:p>
                  </a:txBody>
                  <a:tcPr marL="9525" marR="9525" marT="9525" marB="0" anchor="b"/>
                </a:tc>
                <a:extLst>
                  <a:ext uri="{0D108BD9-81ED-4DB2-BD59-A6C34878D82A}">
                    <a16:rowId xmlns:a16="http://schemas.microsoft.com/office/drawing/2014/main" val="40195788"/>
                  </a:ext>
                </a:extLst>
              </a:tr>
              <a:tr h="370840">
                <a:tc>
                  <a:txBody>
                    <a:bodyPr/>
                    <a:lstStyle/>
                    <a:p>
                      <a:pPr algn="ctr" fontAlgn="b"/>
                      <a:r>
                        <a:rPr lang="en-US" sz="16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CBD</a:t>
                      </a:r>
                    </a:p>
                  </a:txBody>
                  <a:tcPr marL="9525" marR="9525" marT="9525" marB="0" anchor="b"/>
                </a:tc>
                <a:extLst>
                  <a:ext uri="{0D108BD9-81ED-4DB2-BD59-A6C34878D82A}">
                    <a16:rowId xmlns:a16="http://schemas.microsoft.com/office/drawing/2014/main" val="3166902935"/>
                  </a:ext>
                </a:extLst>
              </a:tr>
              <a:tr h="370840">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Kakaako</a:t>
                      </a:r>
                    </a:p>
                  </a:txBody>
                  <a:tcPr marL="9525" marR="9525" marT="9525" marB="0" anchor="b"/>
                </a:tc>
                <a:extLst>
                  <a:ext uri="{0D108BD9-81ED-4DB2-BD59-A6C34878D82A}">
                    <a16:rowId xmlns:a16="http://schemas.microsoft.com/office/drawing/2014/main" val="3529636498"/>
                  </a:ext>
                </a:extLst>
              </a:tr>
              <a:tr h="370840">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MAKIKI</a:t>
                      </a:r>
                    </a:p>
                  </a:txBody>
                  <a:tcPr marL="9525" marR="9525" marT="9525" marB="0" anchor="b"/>
                </a:tc>
                <a:extLst>
                  <a:ext uri="{0D108BD9-81ED-4DB2-BD59-A6C34878D82A}">
                    <a16:rowId xmlns:a16="http://schemas.microsoft.com/office/drawing/2014/main" val="350737907"/>
                  </a:ext>
                </a:extLst>
              </a:tr>
              <a:tr h="370840">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WAIKIKI</a:t>
                      </a:r>
                    </a:p>
                  </a:txBody>
                  <a:tcPr marL="9525" marR="9525" marT="9525" marB="0" anchor="b"/>
                </a:tc>
                <a:extLst>
                  <a:ext uri="{0D108BD9-81ED-4DB2-BD59-A6C34878D82A}">
                    <a16:rowId xmlns:a16="http://schemas.microsoft.com/office/drawing/2014/main" val="660831910"/>
                  </a:ext>
                </a:extLst>
              </a:tr>
              <a:tr h="370840">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KAIMUKI/WAILALAE</a:t>
                      </a:r>
                    </a:p>
                  </a:txBody>
                  <a:tcPr marL="9525" marR="9525" marT="9525" marB="0" anchor="b"/>
                </a:tc>
                <a:extLst>
                  <a:ext uri="{0D108BD9-81ED-4DB2-BD59-A6C34878D82A}">
                    <a16:rowId xmlns:a16="http://schemas.microsoft.com/office/drawing/2014/main" val="3119649677"/>
                  </a:ext>
                </a:extLst>
              </a:tr>
              <a:tr h="370840">
                <a:tc>
                  <a:txBody>
                    <a:bodyPr/>
                    <a:lstStyle/>
                    <a:p>
                      <a:pPr algn="ctr" fontAlgn="b"/>
                      <a:r>
                        <a:rPr lang="en-US" sz="1600" b="0" i="0" u="none" strike="noStrike" dirty="0">
                          <a:solidFill>
                            <a:srgbClr val="000000"/>
                          </a:solidFill>
                          <a:effectLst/>
                          <a:latin typeface="Calibri" panose="020F0502020204030204" pitchFamily="34" charset="0"/>
                        </a:rPr>
                        <a:t>6</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KALIHI/NUUANU</a:t>
                      </a:r>
                    </a:p>
                  </a:txBody>
                  <a:tcPr marL="9525" marR="9525" marT="9525" marB="0" anchor="b"/>
                </a:tc>
                <a:extLst>
                  <a:ext uri="{0D108BD9-81ED-4DB2-BD59-A6C34878D82A}">
                    <a16:rowId xmlns:a16="http://schemas.microsoft.com/office/drawing/2014/main" val="3391161906"/>
                  </a:ext>
                </a:extLst>
              </a:tr>
              <a:tr h="370840">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IWILEI</a:t>
                      </a:r>
                    </a:p>
                  </a:txBody>
                  <a:tcPr marL="9525" marR="9525" marT="9525" marB="0" anchor="b"/>
                </a:tc>
                <a:extLst>
                  <a:ext uri="{0D108BD9-81ED-4DB2-BD59-A6C34878D82A}">
                    <a16:rowId xmlns:a16="http://schemas.microsoft.com/office/drawing/2014/main" val="2617132599"/>
                  </a:ext>
                </a:extLst>
              </a:tr>
              <a:tr h="370840">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AIEPORT/PH</a:t>
                      </a:r>
                    </a:p>
                  </a:txBody>
                  <a:tcPr marL="9525" marR="9525" marT="9525" marB="0" anchor="b"/>
                </a:tc>
                <a:extLst>
                  <a:ext uri="{0D108BD9-81ED-4DB2-BD59-A6C34878D82A}">
                    <a16:rowId xmlns:a16="http://schemas.microsoft.com/office/drawing/2014/main" val="290225119"/>
                  </a:ext>
                </a:extLst>
              </a:tr>
              <a:tr h="370840">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SALTLAK/HALAWA</a:t>
                      </a:r>
                    </a:p>
                  </a:txBody>
                  <a:tcPr marL="9525" marR="9525" marT="9525" marB="0" anchor="b"/>
                </a:tc>
                <a:extLst>
                  <a:ext uri="{0D108BD9-81ED-4DB2-BD59-A6C34878D82A}">
                    <a16:rowId xmlns:a16="http://schemas.microsoft.com/office/drawing/2014/main" val="1292781413"/>
                  </a:ext>
                </a:extLst>
              </a:tr>
              <a:tr h="370840">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PEARL CITY</a:t>
                      </a:r>
                    </a:p>
                  </a:txBody>
                  <a:tcPr marL="9525" marR="9525" marT="9525" marB="0" anchor="b"/>
                </a:tc>
                <a:extLst>
                  <a:ext uri="{0D108BD9-81ED-4DB2-BD59-A6C34878D82A}">
                    <a16:rowId xmlns:a16="http://schemas.microsoft.com/office/drawing/2014/main" val="3829524050"/>
                  </a:ext>
                </a:extLst>
              </a:tr>
              <a:tr h="370840">
                <a:tc>
                  <a:txBody>
                    <a:bodyPr/>
                    <a:lstStyle/>
                    <a:p>
                      <a:pPr algn="ctr" fontAlgn="b"/>
                      <a:r>
                        <a:rPr lang="en-US" sz="1600" b="0" i="0" u="none" strike="noStrike">
                          <a:solidFill>
                            <a:srgbClr val="000000"/>
                          </a:solidFill>
                          <a:effectLst/>
                          <a:latin typeface="Calibri" panose="020F0502020204030204" pitchFamily="34" charset="0"/>
                        </a:rPr>
                        <a:t>11</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EWA</a:t>
                      </a:r>
                    </a:p>
                  </a:txBody>
                  <a:tcPr marL="9525" marR="9525" marT="9525" marB="0" anchor="b"/>
                </a:tc>
                <a:extLst>
                  <a:ext uri="{0D108BD9-81ED-4DB2-BD59-A6C34878D82A}">
                    <a16:rowId xmlns:a16="http://schemas.microsoft.com/office/drawing/2014/main" val="4065323161"/>
                  </a:ext>
                </a:extLst>
              </a:tr>
              <a:tr h="370840">
                <a:tc>
                  <a:txBody>
                    <a:bodyPr/>
                    <a:lstStyle/>
                    <a:p>
                      <a:pPr algn="ctr" fontAlgn="b"/>
                      <a:r>
                        <a:rPr lang="en-US" sz="16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KAPOLEI</a:t>
                      </a:r>
                    </a:p>
                  </a:txBody>
                  <a:tcPr marL="9525" marR="9525" marT="9525" marB="0" anchor="b"/>
                </a:tc>
                <a:extLst>
                  <a:ext uri="{0D108BD9-81ED-4DB2-BD59-A6C34878D82A}">
                    <a16:rowId xmlns:a16="http://schemas.microsoft.com/office/drawing/2014/main" val="4077899176"/>
                  </a:ext>
                </a:extLst>
              </a:tr>
              <a:tr h="370840">
                <a:tc>
                  <a:txBody>
                    <a:bodyPr/>
                    <a:lstStyle/>
                    <a:p>
                      <a:pPr algn="ctr" fontAlgn="b"/>
                      <a:r>
                        <a:rPr lang="en-US" sz="1600" b="0" i="0" u="none" strike="noStrike">
                          <a:solidFill>
                            <a:srgbClr val="000000"/>
                          </a:solidFill>
                          <a:effectLst/>
                          <a:latin typeface="Calibri" panose="020F0502020204030204" pitchFamily="34" charset="0"/>
                        </a:rPr>
                        <a:t>13</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MAKAKILO</a:t>
                      </a:r>
                    </a:p>
                  </a:txBody>
                  <a:tcPr marL="9525" marR="9525" marT="9525" marB="0" anchor="b"/>
                </a:tc>
                <a:extLst>
                  <a:ext uri="{0D108BD9-81ED-4DB2-BD59-A6C34878D82A}">
                    <a16:rowId xmlns:a16="http://schemas.microsoft.com/office/drawing/2014/main" val="700410310"/>
                  </a:ext>
                </a:extLst>
              </a:tr>
            </a:tbl>
          </a:graphicData>
        </a:graphic>
      </p:graphicFrame>
      <p:graphicFrame>
        <p:nvGraphicFramePr>
          <p:cNvPr id="8" name="Table 7">
            <a:extLst>
              <a:ext uri="{FF2B5EF4-FFF2-40B4-BE49-F238E27FC236}">
                <a16:creationId xmlns:a16="http://schemas.microsoft.com/office/drawing/2014/main" id="{F9D6D8A7-BC7D-BA4A-9E6E-A4ED30656EBC}"/>
              </a:ext>
            </a:extLst>
          </p:cNvPr>
          <p:cNvGraphicFramePr>
            <a:graphicFrameLocks noGrp="1"/>
          </p:cNvGraphicFramePr>
          <p:nvPr>
            <p:extLst>
              <p:ext uri="{D42A27DB-BD31-4B8C-83A1-F6EECF244321}">
                <p14:modId xmlns:p14="http://schemas.microsoft.com/office/powerpoint/2010/main" val="609604935"/>
              </p:ext>
            </p:extLst>
          </p:nvPr>
        </p:nvGraphicFramePr>
        <p:xfrm>
          <a:off x="4520629" y="1036399"/>
          <a:ext cx="3210674" cy="5191760"/>
        </p:xfrm>
        <a:graphic>
          <a:graphicData uri="http://schemas.openxmlformats.org/drawingml/2006/table">
            <a:tbl>
              <a:tblPr firstRow="1" bandRow="1">
                <a:tableStyleId>{5C22544A-7EE6-4342-B048-85BDC9FD1C3A}</a:tableStyleId>
              </a:tblPr>
              <a:tblGrid>
                <a:gridCol w="924674">
                  <a:extLst>
                    <a:ext uri="{9D8B030D-6E8A-4147-A177-3AD203B41FA5}">
                      <a16:colId xmlns:a16="http://schemas.microsoft.com/office/drawing/2014/main" val="2683603973"/>
                    </a:ext>
                  </a:extLst>
                </a:gridCol>
                <a:gridCol w="2286000">
                  <a:extLst>
                    <a:ext uri="{9D8B030D-6E8A-4147-A177-3AD203B41FA5}">
                      <a16:colId xmlns:a16="http://schemas.microsoft.com/office/drawing/2014/main" val="966268291"/>
                    </a:ext>
                  </a:extLst>
                </a:gridCol>
              </a:tblGrid>
              <a:tr h="370840">
                <a:tc>
                  <a:txBody>
                    <a:bodyPr/>
                    <a:lstStyle/>
                    <a:p>
                      <a:pPr algn="ctr" fontAlgn="b"/>
                      <a:r>
                        <a:rPr lang="en-US" sz="1600" b="0" i="0" u="none" strike="noStrike" dirty="0">
                          <a:solidFill>
                            <a:srgbClr val="000000"/>
                          </a:solidFill>
                          <a:effectLst/>
                          <a:latin typeface="Calibri" panose="020F0502020204030204" pitchFamily="34" charset="0"/>
                        </a:rPr>
                        <a:t>Number</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Name</a:t>
                      </a:r>
                    </a:p>
                  </a:txBody>
                  <a:tcPr marL="9525" marR="9525" marT="9525" marB="0" anchor="b"/>
                </a:tc>
                <a:extLst>
                  <a:ext uri="{0D108BD9-81ED-4DB2-BD59-A6C34878D82A}">
                    <a16:rowId xmlns:a16="http://schemas.microsoft.com/office/drawing/2014/main" val="2486778367"/>
                  </a:ext>
                </a:extLst>
              </a:tr>
              <a:tr h="370840">
                <a:tc>
                  <a:txBody>
                    <a:bodyPr/>
                    <a:lstStyle/>
                    <a:p>
                      <a:pPr algn="ctr" fontAlgn="b"/>
                      <a:r>
                        <a:rPr lang="en-US" sz="1600" b="0" i="0" u="none" strike="noStrike" dirty="0">
                          <a:solidFill>
                            <a:srgbClr val="000000"/>
                          </a:solidFill>
                          <a:effectLst/>
                          <a:latin typeface="Calibri" panose="020F0502020204030204" pitchFamily="34" charset="0"/>
                        </a:rPr>
                        <a:t>14</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WAIPAHU</a:t>
                      </a:r>
                    </a:p>
                  </a:txBody>
                  <a:tcPr marL="9525" marR="9525" marT="9525" marB="0" anchor="b"/>
                </a:tc>
                <a:extLst>
                  <a:ext uri="{0D108BD9-81ED-4DB2-BD59-A6C34878D82A}">
                    <a16:rowId xmlns:a16="http://schemas.microsoft.com/office/drawing/2014/main" val="602782438"/>
                  </a:ext>
                </a:extLst>
              </a:tr>
              <a:tr h="370840">
                <a:tc>
                  <a:txBody>
                    <a:bodyPr/>
                    <a:lstStyle/>
                    <a:p>
                      <a:pPr algn="ctr" fontAlgn="b"/>
                      <a:r>
                        <a:rPr lang="en-US" sz="1600" b="0" i="0" u="none" strike="noStrike">
                          <a:solidFill>
                            <a:srgbClr val="000000"/>
                          </a:solidFill>
                          <a:effectLst/>
                          <a:latin typeface="Calibri" panose="020F0502020204030204" pitchFamily="34" charset="0"/>
                        </a:rPr>
                        <a:t>15</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WAIAWA</a:t>
                      </a:r>
                    </a:p>
                  </a:txBody>
                  <a:tcPr marL="9525" marR="9525" marT="9525" marB="0" anchor="b"/>
                </a:tc>
                <a:extLst>
                  <a:ext uri="{0D108BD9-81ED-4DB2-BD59-A6C34878D82A}">
                    <a16:rowId xmlns:a16="http://schemas.microsoft.com/office/drawing/2014/main" val="663577211"/>
                  </a:ext>
                </a:extLst>
              </a:tr>
              <a:tr h="370840">
                <a:tc>
                  <a:txBody>
                    <a:bodyPr/>
                    <a:lstStyle/>
                    <a:p>
                      <a:pPr algn="ctr" fontAlgn="b"/>
                      <a:r>
                        <a:rPr lang="en-US" sz="1600" b="0" i="0" u="none" strike="noStrike">
                          <a:solidFill>
                            <a:srgbClr val="000000"/>
                          </a:solidFill>
                          <a:effectLst/>
                          <a:latin typeface="Calibri" panose="020F0502020204030204" pitchFamily="34" charset="0"/>
                        </a:rPr>
                        <a:t>16</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MILILANI</a:t>
                      </a:r>
                    </a:p>
                  </a:txBody>
                  <a:tcPr marL="9525" marR="9525" marT="9525" marB="0" anchor="b"/>
                </a:tc>
                <a:extLst>
                  <a:ext uri="{0D108BD9-81ED-4DB2-BD59-A6C34878D82A}">
                    <a16:rowId xmlns:a16="http://schemas.microsoft.com/office/drawing/2014/main" val="1545930864"/>
                  </a:ext>
                </a:extLst>
              </a:tr>
              <a:tr h="370840">
                <a:tc>
                  <a:txBody>
                    <a:bodyPr/>
                    <a:lstStyle/>
                    <a:p>
                      <a:pPr algn="ctr" fontAlgn="b"/>
                      <a:r>
                        <a:rPr lang="en-US" sz="1600" b="0" i="0" u="none" strike="noStrike">
                          <a:solidFill>
                            <a:srgbClr val="000000"/>
                          </a:solidFill>
                          <a:effectLst/>
                          <a:latin typeface="Calibri" panose="020F0502020204030204" pitchFamily="34" charset="0"/>
                        </a:rPr>
                        <a:t>17</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WAHIAWA/SCHOF</a:t>
                      </a:r>
                    </a:p>
                  </a:txBody>
                  <a:tcPr marL="9525" marR="9525" marT="9525" marB="0" anchor="b"/>
                </a:tc>
                <a:extLst>
                  <a:ext uri="{0D108BD9-81ED-4DB2-BD59-A6C34878D82A}">
                    <a16:rowId xmlns:a16="http://schemas.microsoft.com/office/drawing/2014/main" val="862261806"/>
                  </a:ext>
                </a:extLst>
              </a:tr>
              <a:tr h="370840">
                <a:tc>
                  <a:txBody>
                    <a:bodyPr/>
                    <a:lstStyle/>
                    <a:p>
                      <a:pPr algn="ctr" fontAlgn="b"/>
                      <a:r>
                        <a:rPr lang="en-US" sz="16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E HONOLULU</a:t>
                      </a:r>
                    </a:p>
                  </a:txBody>
                  <a:tcPr marL="9525" marR="9525" marT="9525" marB="0" anchor="b"/>
                </a:tc>
                <a:extLst>
                  <a:ext uri="{0D108BD9-81ED-4DB2-BD59-A6C34878D82A}">
                    <a16:rowId xmlns:a16="http://schemas.microsoft.com/office/drawing/2014/main" val="4258824285"/>
                  </a:ext>
                </a:extLst>
              </a:tr>
              <a:tr h="370840">
                <a:tc>
                  <a:txBody>
                    <a:bodyPr/>
                    <a:lstStyle/>
                    <a:p>
                      <a:pPr algn="ctr" fontAlgn="b"/>
                      <a:r>
                        <a:rPr lang="en-US" sz="1600" b="0" i="0" u="none" strike="noStrike">
                          <a:solidFill>
                            <a:srgbClr val="000000"/>
                          </a:solidFill>
                          <a:effectLst/>
                          <a:latin typeface="Calibri" panose="020F0502020204030204" pitchFamily="34" charset="0"/>
                        </a:rPr>
                        <a:t>19</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KANEOHE</a:t>
                      </a:r>
                    </a:p>
                  </a:txBody>
                  <a:tcPr marL="9525" marR="9525" marT="9525" marB="0" anchor="b"/>
                </a:tc>
                <a:extLst>
                  <a:ext uri="{0D108BD9-81ED-4DB2-BD59-A6C34878D82A}">
                    <a16:rowId xmlns:a16="http://schemas.microsoft.com/office/drawing/2014/main" val="116156441"/>
                  </a:ext>
                </a:extLst>
              </a:tr>
              <a:tr h="370840">
                <a:tc>
                  <a:txBody>
                    <a:bodyPr/>
                    <a:lstStyle/>
                    <a:p>
                      <a:pPr algn="ctr" fontAlgn="b"/>
                      <a:r>
                        <a:rPr lang="en-US" sz="1600" b="0" i="0" u="none" strike="noStrike" dirty="0">
                          <a:solidFill>
                            <a:srgbClr val="000000"/>
                          </a:solidFill>
                          <a:effectLst/>
                          <a:latin typeface="Calibri" panose="020F0502020204030204" pitchFamily="34" charset="0"/>
                        </a:rPr>
                        <a:t>20</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KAILUA</a:t>
                      </a:r>
                    </a:p>
                  </a:txBody>
                  <a:tcPr marL="9525" marR="9525" marT="9525" marB="0" anchor="b"/>
                </a:tc>
                <a:extLst>
                  <a:ext uri="{0D108BD9-81ED-4DB2-BD59-A6C34878D82A}">
                    <a16:rowId xmlns:a16="http://schemas.microsoft.com/office/drawing/2014/main" val="3874177872"/>
                  </a:ext>
                </a:extLst>
              </a:tr>
              <a:tr h="370840">
                <a:tc>
                  <a:txBody>
                    <a:bodyPr/>
                    <a:lstStyle/>
                    <a:p>
                      <a:pPr algn="ctr" fontAlgn="b"/>
                      <a:r>
                        <a:rPr lang="en-US" sz="1600" b="0" i="0" u="none" strike="noStrike">
                          <a:solidFill>
                            <a:srgbClr val="000000"/>
                          </a:solidFill>
                          <a:effectLst/>
                          <a:latin typeface="Calibri" panose="020F0502020204030204" pitchFamily="34" charset="0"/>
                        </a:rPr>
                        <a:t>21</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WINDWARD</a:t>
                      </a:r>
                    </a:p>
                  </a:txBody>
                  <a:tcPr marL="9525" marR="9525" marT="9525" marB="0" anchor="b"/>
                </a:tc>
                <a:extLst>
                  <a:ext uri="{0D108BD9-81ED-4DB2-BD59-A6C34878D82A}">
                    <a16:rowId xmlns:a16="http://schemas.microsoft.com/office/drawing/2014/main" val="1112084055"/>
                  </a:ext>
                </a:extLst>
              </a:tr>
              <a:tr h="370840">
                <a:tc>
                  <a:txBody>
                    <a:bodyPr/>
                    <a:lstStyle/>
                    <a:p>
                      <a:pPr algn="ctr" fontAlgn="b"/>
                      <a:r>
                        <a:rPr lang="en-US" sz="1600" b="0" i="0" u="none" strike="noStrike">
                          <a:solidFill>
                            <a:srgbClr val="000000"/>
                          </a:solidFill>
                          <a:effectLst/>
                          <a:latin typeface="Calibri" panose="020F0502020204030204" pitchFamily="34" charset="0"/>
                        </a:rPr>
                        <a:t>22</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NORTH SHORE</a:t>
                      </a:r>
                    </a:p>
                  </a:txBody>
                  <a:tcPr marL="9525" marR="9525" marT="9525" marB="0" anchor="b"/>
                </a:tc>
                <a:extLst>
                  <a:ext uri="{0D108BD9-81ED-4DB2-BD59-A6C34878D82A}">
                    <a16:rowId xmlns:a16="http://schemas.microsoft.com/office/drawing/2014/main" val="2541184411"/>
                  </a:ext>
                </a:extLst>
              </a:tr>
              <a:tr h="370840">
                <a:tc>
                  <a:txBody>
                    <a:bodyPr/>
                    <a:lstStyle/>
                    <a:p>
                      <a:pPr algn="ctr" fontAlgn="b"/>
                      <a:r>
                        <a:rPr lang="en-US" sz="16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WAIANAE</a:t>
                      </a:r>
                    </a:p>
                  </a:txBody>
                  <a:tcPr marL="9525" marR="9525" marT="9525" marB="0" anchor="b"/>
                </a:tc>
                <a:extLst>
                  <a:ext uri="{0D108BD9-81ED-4DB2-BD59-A6C34878D82A}">
                    <a16:rowId xmlns:a16="http://schemas.microsoft.com/office/drawing/2014/main" val="2293900064"/>
                  </a:ext>
                </a:extLst>
              </a:tr>
              <a:tr h="370840">
                <a:tc>
                  <a:txBody>
                    <a:bodyPr/>
                    <a:lstStyle/>
                    <a:p>
                      <a:pPr algn="ctr" fontAlgn="b"/>
                      <a:r>
                        <a:rPr lang="en-US" sz="1600" b="0" i="0" u="none" strike="noStrike">
                          <a:solidFill>
                            <a:srgbClr val="000000"/>
                          </a:solidFill>
                          <a:effectLst/>
                          <a:latin typeface="Calibri" panose="020F0502020204030204" pitchFamily="34" charset="0"/>
                        </a:rPr>
                        <a:t>24</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MANOA</a:t>
                      </a:r>
                    </a:p>
                  </a:txBody>
                  <a:tcPr marL="9525" marR="9525" marT="9525" marB="0" anchor="b"/>
                </a:tc>
                <a:extLst>
                  <a:ext uri="{0D108BD9-81ED-4DB2-BD59-A6C34878D82A}">
                    <a16:rowId xmlns:a16="http://schemas.microsoft.com/office/drawing/2014/main" val="110328391"/>
                  </a:ext>
                </a:extLst>
              </a:tr>
              <a:tr h="370840">
                <a:tc>
                  <a:txBody>
                    <a:bodyPr/>
                    <a:lstStyle/>
                    <a:p>
                      <a:pPr algn="ctr" fontAlgn="b"/>
                      <a:r>
                        <a:rPr lang="en-US" sz="1600" b="0" i="0" u="none" strike="noStrike">
                          <a:solidFill>
                            <a:srgbClr val="000000"/>
                          </a:solidFill>
                          <a:effectLst/>
                          <a:latin typeface="Calibri" panose="020F0502020204030204" pitchFamily="34" charset="0"/>
                        </a:rPr>
                        <a:t>25</a:t>
                      </a:r>
                    </a:p>
                  </a:txBody>
                  <a:tcPr marL="9525" marR="9525" marT="9525" marB="0" anchor="b"/>
                </a:tc>
                <a:tc>
                  <a:txBody>
                    <a:bodyPr/>
                    <a:lstStyle/>
                    <a:p>
                      <a:pPr algn="ctr" fontAlgn="b"/>
                      <a:r>
                        <a:rPr lang="en-US" sz="1600" b="0" i="0" u="none" strike="noStrike">
                          <a:solidFill>
                            <a:srgbClr val="000000"/>
                          </a:solidFill>
                          <a:effectLst/>
                          <a:latin typeface="Calibri" panose="020F0502020204030204" pitchFamily="34" charset="0"/>
                        </a:rPr>
                        <a:t>UHMANOA</a:t>
                      </a:r>
                    </a:p>
                  </a:txBody>
                  <a:tcPr marL="9525" marR="9525" marT="9525" marB="0" anchor="b"/>
                </a:tc>
                <a:extLst>
                  <a:ext uri="{0D108BD9-81ED-4DB2-BD59-A6C34878D82A}">
                    <a16:rowId xmlns:a16="http://schemas.microsoft.com/office/drawing/2014/main" val="249118843"/>
                  </a:ext>
                </a:extLst>
              </a:tr>
              <a:tr h="370840">
                <a:tc>
                  <a:txBody>
                    <a:bodyPr/>
                    <a:lstStyle/>
                    <a:p>
                      <a:pPr algn="ctr" fontAlgn="b"/>
                      <a:r>
                        <a:rPr lang="en-US" sz="16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US" sz="1600" b="0" i="0" u="none" strike="noStrike" dirty="0">
                          <a:solidFill>
                            <a:srgbClr val="000000"/>
                          </a:solidFill>
                          <a:effectLst/>
                          <a:latin typeface="Calibri" panose="020F0502020204030204" pitchFamily="34" charset="0"/>
                        </a:rPr>
                        <a:t>ALAMOANA</a:t>
                      </a:r>
                    </a:p>
                  </a:txBody>
                  <a:tcPr marL="9525" marR="9525" marT="9525" marB="0" anchor="b"/>
                </a:tc>
                <a:extLst>
                  <a:ext uri="{0D108BD9-81ED-4DB2-BD59-A6C34878D82A}">
                    <a16:rowId xmlns:a16="http://schemas.microsoft.com/office/drawing/2014/main" val="2492383728"/>
                  </a:ext>
                </a:extLst>
              </a:tr>
            </a:tbl>
          </a:graphicData>
        </a:graphic>
      </p:graphicFrame>
      <p:sp>
        <p:nvSpPr>
          <p:cNvPr id="7" name="TextBox 6">
            <a:extLst>
              <a:ext uri="{FF2B5EF4-FFF2-40B4-BE49-F238E27FC236}">
                <a16:creationId xmlns:a16="http://schemas.microsoft.com/office/drawing/2014/main" id="{6F507768-6EA2-7345-887F-60082D381D9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82314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859"/>
            <a:ext cx="8229600" cy="4525963"/>
          </a:xfrm>
        </p:spPr>
        <p:txBody>
          <a:bodyPr/>
          <a:lstStyle/>
          <a:p>
            <a:r>
              <a:rPr lang="en-US" altLang="en-US" dirty="0"/>
              <a:t>FTA’s design standards for “a simplified method”</a:t>
            </a:r>
          </a:p>
          <a:p>
            <a:pPr lvl="1"/>
            <a:r>
              <a:rPr lang="en-US" altLang="en-US" dirty="0"/>
              <a:t>Focus on trips on major-capital projects </a:t>
            </a:r>
            <a:r>
              <a:rPr lang="en-US" altLang="en-US" dirty="0">
                <a:sym typeface="Wingdings" panose="05000000000000000000" pitchFamily="2" charset="2"/>
              </a:rPr>
              <a:t> </a:t>
            </a:r>
            <a:r>
              <a:rPr lang="en-US" altLang="en-US" b="1" dirty="0">
                <a:sym typeface="Wingdings" panose="05000000000000000000" pitchFamily="2" charset="2"/>
              </a:rPr>
              <a:t>S</a:t>
            </a:r>
            <a:r>
              <a:rPr lang="en-US" altLang="en-US" b="1" dirty="0"/>
              <a:t>TOPs</a:t>
            </a:r>
            <a:endParaRPr lang="en-US" altLang="en-US" dirty="0"/>
          </a:p>
          <a:p>
            <a:pPr lvl="1"/>
            <a:r>
              <a:rPr lang="en-US" altLang="en-US" dirty="0"/>
              <a:t>Keep it simplified for users</a:t>
            </a:r>
          </a:p>
          <a:p>
            <a:pPr lvl="1"/>
            <a:r>
              <a:rPr lang="en-US" altLang="en-US" dirty="0"/>
              <a:t>Make it reasonably accurate</a:t>
            </a:r>
          </a:p>
          <a:p>
            <a:pPr lvl="1"/>
            <a:r>
              <a:rPr lang="en-US" altLang="en-US" dirty="0"/>
              <a:t>Make it operate on Windows-based computer</a:t>
            </a:r>
          </a:p>
        </p:txBody>
      </p:sp>
      <p:sp>
        <p:nvSpPr>
          <p:cNvPr id="2" name="Title 1"/>
          <p:cNvSpPr>
            <a:spLocks noGrp="1"/>
          </p:cNvSpPr>
          <p:nvPr>
            <p:ph type="title"/>
          </p:nvPr>
        </p:nvSpPr>
        <p:spPr/>
        <p:txBody>
          <a:bodyPr/>
          <a:lstStyle/>
          <a:p>
            <a:r>
              <a:rPr lang="en-US" altLang="en-US" dirty="0"/>
              <a:t>Design Standards</a:t>
            </a:r>
            <a:endParaRPr lang="en-US" dirty="0"/>
          </a:p>
        </p:txBody>
      </p:sp>
      <p:sp>
        <p:nvSpPr>
          <p:cNvPr id="6" name="TextBox 5">
            <a:extLst>
              <a:ext uri="{FF2B5EF4-FFF2-40B4-BE49-F238E27FC236}">
                <a16:creationId xmlns:a16="http://schemas.microsoft.com/office/drawing/2014/main" id="{C8F92EBA-C5C4-5C4E-8439-07981B8D2296}"/>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828241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6188C94A-97F6-EF4C-8829-24F74FE6D20F}"/>
              </a:ext>
            </a:extLst>
          </p:cNvPr>
          <p:cNvGraphicFramePr>
            <a:graphicFrameLocks noGrp="1"/>
          </p:cNvGraphicFramePr>
          <p:nvPr>
            <p:ph sz="half" idx="1"/>
            <p:extLst>
              <p:ext uri="{D42A27DB-BD31-4B8C-83A1-F6EECF244321}">
                <p14:modId xmlns:p14="http://schemas.microsoft.com/office/powerpoint/2010/main" val="35718730"/>
              </p:ext>
            </p:extLst>
          </p:nvPr>
        </p:nvGraphicFramePr>
        <p:xfrm>
          <a:off x="486228" y="116115"/>
          <a:ext cx="8251372" cy="6565265"/>
        </p:xfrm>
        <a:graphic>
          <a:graphicData uri="http://schemas.openxmlformats.org/drawingml/2006/table">
            <a:tbl>
              <a:tblPr firstRow="1" bandRow="1">
                <a:tableStyleId>{5C22544A-7EE6-4342-B048-85BDC9FD1C3A}</a:tableStyleId>
              </a:tblPr>
              <a:tblGrid>
                <a:gridCol w="2062843">
                  <a:extLst>
                    <a:ext uri="{9D8B030D-6E8A-4147-A177-3AD203B41FA5}">
                      <a16:colId xmlns:a16="http://schemas.microsoft.com/office/drawing/2014/main" val="3684626647"/>
                    </a:ext>
                  </a:extLst>
                </a:gridCol>
                <a:gridCol w="2062843">
                  <a:extLst>
                    <a:ext uri="{9D8B030D-6E8A-4147-A177-3AD203B41FA5}">
                      <a16:colId xmlns:a16="http://schemas.microsoft.com/office/drawing/2014/main" val="4275961927"/>
                    </a:ext>
                  </a:extLst>
                </a:gridCol>
                <a:gridCol w="2062843">
                  <a:extLst>
                    <a:ext uri="{9D8B030D-6E8A-4147-A177-3AD203B41FA5}">
                      <a16:colId xmlns:a16="http://schemas.microsoft.com/office/drawing/2014/main" val="184658393"/>
                    </a:ext>
                  </a:extLst>
                </a:gridCol>
                <a:gridCol w="2062843">
                  <a:extLst>
                    <a:ext uri="{9D8B030D-6E8A-4147-A177-3AD203B41FA5}">
                      <a16:colId xmlns:a16="http://schemas.microsoft.com/office/drawing/2014/main" val="3360150157"/>
                    </a:ext>
                  </a:extLst>
                </a:gridCol>
              </a:tblGrid>
              <a:tr h="370840">
                <a:tc>
                  <a:txBody>
                    <a:bodyPr/>
                    <a:lstStyle/>
                    <a:p>
                      <a:pPr algn="ctr" fontAlgn="b"/>
                      <a:r>
                        <a:rPr lang="en-US" sz="1600" b="0" i="0" u="none" strike="noStrike" dirty="0" err="1">
                          <a:solidFill>
                            <a:srgbClr val="000000"/>
                          </a:solidFill>
                          <a:effectLst/>
                          <a:latin typeface="Arial" panose="020B0604020202020204" pitchFamily="34" charset="0"/>
                          <a:cs typeface="Arial" panose="020B0604020202020204" pitchFamily="34" charset="0"/>
                        </a:rPr>
                        <a:t>Route_ID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Route Name</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2017 APC Count</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2017 STOPS</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728855"/>
                  </a:ext>
                </a:extLst>
              </a:tr>
              <a:tr h="370840">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2-Waikiki-School-Middle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14720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16018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019299"/>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13-Liliha-Waikiki-University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13012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5329812"/>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A-City Express! 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12957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15475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9630364"/>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1-Kaimuki-Kalihi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81791"/>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3-Kaimuki-Salt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11159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10197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096204"/>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40-Honolulu-Makaha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9580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6149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105430"/>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42-Ewa Beach-Waikiki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9362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7327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716398"/>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4-Nuuanu-Punahou</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6421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5895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0528211"/>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C-Country Express! 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5885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7523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396112"/>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E-Country Express! 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5588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12631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822253"/>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62-Honolulu-Wahiawa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5527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5927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167925"/>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9-Kaimuki-Pearl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5379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569434"/>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6-Pauoa-Woodlawn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4073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406259"/>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19-Waikiki-Airport-Hickam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4423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3976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16812"/>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1L-School Street-Hawaii Kai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4267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8526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36669"/>
                  </a:ext>
                </a:extLst>
              </a:tr>
            </a:tbl>
          </a:graphicData>
        </a:graphic>
      </p:graphicFrame>
    </p:spTree>
    <p:extLst>
      <p:ext uri="{BB962C8B-B14F-4D97-AF65-F5344CB8AC3E}">
        <p14:creationId xmlns:p14="http://schemas.microsoft.com/office/powerpoint/2010/main" val="469445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54378F-839B-479F-ADC7-923E7612E682}"/>
              </a:ext>
            </a:extLst>
          </p:cNvPr>
          <p:cNvSpPr>
            <a:spLocks noGrp="1"/>
          </p:cNvSpPr>
          <p:nvPr>
            <p:ph idx="1"/>
          </p:nvPr>
        </p:nvSpPr>
        <p:spPr/>
        <p:txBody>
          <a:bodyPr/>
          <a:lstStyle/>
          <a:p>
            <a:r>
              <a:rPr lang="en-US" dirty="0"/>
              <a:t>Use of 26 stop groups (same as 26 districts)</a:t>
            </a:r>
          </a:p>
          <a:p>
            <a:pPr lvl="1"/>
            <a:r>
              <a:rPr lang="en-US" dirty="0"/>
              <a:t>More details definition of stop groups</a:t>
            </a:r>
          </a:p>
          <a:p>
            <a:pPr lvl="1"/>
            <a:r>
              <a:rPr lang="en-US" dirty="0"/>
              <a:t>Individual Route calibration</a:t>
            </a:r>
          </a:p>
          <a:p>
            <a:r>
              <a:rPr lang="en-US" dirty="0"/>
              <a:t>Path Choice Complexities</a:t>
            </a:r>
          </a:p>
          <a:p>
            <a:pPr lvl="1"/>
            <a:r>
              <a:rPr lang="en-US" dirty="0"/>
              <a:t>Express routes</a:t>
            </a:r>
          </a:p>
        </p:txBody>
      </p:sp>
      <p:sp>
        <p:nvSpPr>
          <p:cNvPr id="2" name="Title 1">
            <a:extLst>
              <a:ext uri="{FF2B5EF4-FFF2-40B4-BE49-F238E27FC236}">
                <a16:creationId xmlns:a16="http://schemas.microsoft.com/office/drawing/2014/main" id="{1226D9D7-3FF0-F241-966C-4D7027AD8D39}"/>
              </a:ext>
            </a:extLst>
          </p:cNvPr>
          <p:cNvSpPr>
            <a:spLocks noGrp="1"/>
          </p:cNvSpPr>
          <p:nvPr>
            <p:ph type="title"/>
          </p:nvPr>
        </p:nvSpPr>
        <p:spPr/>
        <p:txBody>
          <a:bodyPr/>
          <a:lstStyle/>
          <a:p>
            <a:r>
              <a:rPr lang="en-US" dirty="0">
                <a:solidFill>
                  <a:schemeClr val="tx1"/>
                </a:solidFill>
              </a:rPr>
              <a:t>Observations on 2017 Calibration</a:t>
            </a:r>
          </a:p>
        </p:txBody>
      </p:sp>
    </p:spTree>
    <p:extLst>
      <p:ext uri="{BB962C8B-B14F-4D97-AF65-F5344CB8AC3E}">
        <p14:creationId xmlns:p14="http://schemas.microsoft.com/office/powerpoint/2010/main" val="4248263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EF00-53A9-5146-A129-2A25C2DCC73F}"/>
              </a:ext>
            </a:extLst>
          </p:cNvPr>
          <p:cNvSpPr>
            <a:spLocks noGrp="1"/>
          </p:cNvSpPr>
          <p:nvPr>
            <p:ph type="title"/>
          </p:nvPr>
        </p:nvSpPr>
        <p:spPr>
          <a:xfrm>
            <a:off x="529772" y="2393726"/>
            <a:ext cx="8229600" cy="712333"/>
          </a:xfrm>
        </p:spPr>
        <p:txBody>
          <a:bodyPr/>
          <a:lstStyle/>
          <a:p>
            <a:r>
              <a:rPr lang="en-US" b="0" dirty="0">
                <a:latin typeface="+mj-lt"/>
              </a:rPr>
              <a:t>2019 Calibration</a:t>
            </a:r>
          </a:p>
        </p:txBody>
      </p:sp>
      <p:sp>
        <p:nvSpPr>
          <p:cNvPr id="4" name="TextBox 3">
            <a:extLst>
              <a:ext uri="{FF2B5EF4-FFF2-40B4-BE49-F238E27FC236}">
                <a16:creationId xmlns:a16="http://schemas.microsoft.com/office/drawing/2014/main" id="{AD8D0309-7793-9A4B-A12F-3898A1CE4EC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36130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AD5B-D188-6243-945B-4262F3AE02A2}"/>
              </a:ext>
            </a:extLst>
          </p:cNvPr>
          <p:cNvSpPr>
            <a:spLocks noGrp="1"/>
          </p:cNvSpPr>
          <p:nvPr>
            <p:ph type="title"/>
          </p:nvPr>
        </p:nvSpPr>
        <p:spPr>
          <a:xfrm>
            <a:off x="457200" y="431800"/>
            <a:ext cx="8229600" cy="822960"/>
          </a:xfrm>
        </p:spPr>
        <p:txBody>
          <a:bodyPr/>
          <a:lstStyle/>
          <a:p>
            <a:r>
              <a:rPr lang="en-US" dirty="0"/>
              <a:t>Honolulu – 2019 Current Year</a:t>
            </a:r>
          </a:p>
        </p:txBody>
      </p:sp>
      <p:sp>
        <p:nvSpPr>
          <p:cNvPr id="3" name="Content Placeholder 2">
            <a:extLst>
              <a:ext uri="{FF2B5EF4-FFF2-40B4-BE49-F238E27FC236}">
                <a16:creationId xmlns:a16="http://schemas.microsoft.com/office/drawing/2014/main" id="{4FF132BA-5AB3-4A45-92E2-5744EE9CDE59}"/>
              </a:ext>
            </a:extLst>
          </p:cNvPr>
          <p:cNvSpPr>
            <a:spLocks noGrp="1"/>
          </p:cNvSpPr>
          <p:nvPr>
            <p:ph sz="half" idx="1"/>
          </p:nvPr>
        </p:nvSpPr>
        <p:spPr>
          <a:xfrm>
            <a:off x="457200" y="1478689"/>
            <a:ext cx="8229600" cy="5024120"/>
          </a:xfrm>
        </p:spPr>
        <p:txBody>
          <a:bodyPr/>
          <a:lstStyle/>
          <a:p>
            <a:r>
              <a:rPr lang="en-US" dirty="0"/>
              <a:t>Updated APC to 2019 data</a:t>
            </a:r>
          </a:p>
          <a:p>
            <a:r>
              <a:rPr lang="en-US" dirty="0"/>
              <a:t>Updated GTFS to 2019 bus </a:t>
            </a:r>
          </a:p>
          <a:p>
            <a:r>
              <a:rPr lang="en-US" dirty="0"/>
              <a:t>Could not update 2015 demographics or highway LOS</a:t>
            </a:r>
          </a:p>
          <a:p>
            <a:r>
              <a:rPr lang="en-US" dirty="0"/>
              <a:t>2017 Calibration control file revised to point to 2019 inputs</a:t>
            </a:r>
          </a:p>
          <a:p>
            <a:r>
              <a:rPr lang="en-US" dirty="0"/>
              <a:t>Zones, Districts, Station Groups remain the same</a:t>
            </a:r>
          </a:p>
          <a:p>
            <a:r>
              <a:rPr lang="en-US" dirty="0"/>
              <a:t>Current Year = </a:t>
            </a:r>
            <a:r>
              <a:rPr lang="en-US" dirty="0" err="1"/>
              <a:t>NoBuild</a:t>
            </a:r>
            <a:r>
              <a:rPr lang="en-US" dirty="0"/>
              <a:t> for Honolulu 2019</a:t>
            </a:r>
          </a:p>
          <a:p>
            <a:endParaRPr lang="en-US" dirty="0"/>
          </a:p>
          <a:p>
            <a:endParaRPr lang="en-US" dirty="0"/>
          </a:p>
          <a:p>
            <a:endParaRPr lang="en-US" dirty="0"/>
          </a:p>
        </p:txBody>
      </p:sp>
      <p:sp>
        <p:nvSpPr>
          <p:cNvPr id="6" name="TextBox 5">
            <a:extLst>
              <a:ext uri="{FF2B5EF4-FFF2-40B4-BE49-F238E27FC236}">
                <a16:creationId xmlns:a16="http://schemas.microsoft.com/office/drawing/2014/main" id="{13BB459D-71A4-704B-8DB8-F8DD49F24E8B}"/>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541602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2">
            <a:extLst>
              <a:ext uri="{FF2B5EF4-FFF2-40B4-BE49-F238E27FC236}">
                <a16:creationId xmlns:a16="http://schemas.microsoft.com/office/drawing/2014/main" id="{7992F34A-B5EA-F34C-A199-64FBBABAFA94}"/>
              </a:ext>
            </a:extLst>
          </p:cNvPr>
          <p:cNvGraphicFramePr>
            <a:graphicFrameLocks noGrp="1"/>
          </p:cNvGraphicFramePr>
          <p:nvPr>
            <p:ph sz="half" idx="1"/>
            <p:extLst>
              <p:ext uri="{D42A27DB-BD31-4B8C-83A1-F6EECF244321}">
                <p14:modId xmlns:p14="http://schemas.microsoft.com/office/powerpoint/2010/main" val="152347112"/>
              </p:ext>
            </p:extLst>
          </p:nvPr>
        </p:nvGraphicFramePr>
        <p:xfrm>
          <a:off x="486228" y="116115"/>
          <a:ext cx="8251372" cy="6565265"/>
        </p:xfrm>
        <a:graphic>
          <a:graphicData uri="http://schemas.openxmlformats.org/drawingml/2006/table">
            <a:tbl>
              <a:tblPr firstRow="1" bandRow="1">
                <a:tableStyleId>{5C22544A-7EE6-4342-B048-85BDC9FD1C3A}</a:tableStyleId>
              </a:tblPr>
              <a:tblGrid>
                <a:gridCol w="2062843">
                  <a:extLst>
                    <a:ext uri="{9D8B030D-6E8A-4147-A177-3AD203B41FA5}">
                      <a16:colId xmlns:a16="http://schemas.microsoft.com/office/drawing/2014/main" val="3684626647"/>
                    </a:ext>
                  </a:extLst>
                </a:gridCol>
                <a:gridCol w="2062843">
                  <a:extLst>
                    <a:ext uri="{9D8B030D-6E8A-4147-A177-3AD203B41FA5}">
                      <a16:colId xmlns:a16="http://schemas.microsoft.com/office/drawing/2014/main" val="4275961927"/>
                    </a:ext>
                  </a:extLst>
                </a:gridCol>
                <a:gridCol w="2062843">
                  <a:extLst>
                    <a:ext uri="{9D8B030D-6E8A-4147-A177-3AD203B41FA5}">
                      <a16:colId xmlns:a16="http://schemas.microsoft.com/office/drawing/2014/main" val="184658393"/>
                    </a:ext>
                  </a:extLst>
                </a:gridCol>
                <a:gridCol w="2062843">
                  <a:extLst>
                    <a:ext uri="{9D8B030D-6E8A-4147-A177-3AD203B41FA5}">
                      <a16:colId xmlns:a16="http://schemas.microsoft.com/office/drawing/2014/main" val="3360150157"/>
                    </a:ext>
                  </a:extLst>
                </a:gridCol>
              </a:tblGrid>
              <a:tr h="370840">
                <a:tc>
                  <a:txBody>
                    <a:bodyPr/>
                    <a:lstStyle/>
                    <a:p>
                      <a:pPr algn="ctr" fontAlgn="b"/>
                      <a:r>
                        <a:rPr lang="en-US" sz="1600" b="0" i="0" u="none" strike="noStrike" dirty="0" err="1">
                          <a:solidFill>
                            <a:srgbClr val="000000"/>
                          </a:solidFill>
                          <a:effectLst/>
                          <a:latin typeface="Arial" panose="020B0604020202020204" pitchFamily="34" charset="0"/>
                          <a:cs typeface="Arial" panose="020B0604020202020204" pitchFamily="34" charset="0"/>
                        </a:rPr>
                        <a:t>Route_ID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Route Name</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2019 APC Count</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2019 Base STOPS</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728855"/>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2-Waikiki-School-Middle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17680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12363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019299"/>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1-Kaimuki-Kalihi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13238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5329812"/>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13-Liliha-Waikiki-University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11995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6934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9630364"/>
                  </a:ext>
                </a:extLst>
              </a:tr>
              <a:tr h="370840">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A-City Express! 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11433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14397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81791"/>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3-Kaimuki-Salt Lake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9403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8750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096204"/>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42-Ewa Beach-Waikiki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8228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6859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105430"/>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40-Honolulu-Makaha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8147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4937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716398"/>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4-Nuuanu-Punahou</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5521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0528211"/>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E-Country Express! 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396112"/>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9-Kaimuki-Pearl Harbor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3309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822253"/>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C-Country Express! 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4672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6692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167925"/>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6-Pauoa-Woodlawn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4547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3699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569434"/>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51-Honolulu-Wahiawa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4545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4755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406259"/>
                  </a:ext>
                </a:extLst>
              </a:tr>
              <a:tr h="370840">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19-Waikiki-Airport-Hickam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3967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16812"/>
                  </a:ext>
                </a:extLst>
              </a:tr>
              <a:tr h="370840">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Arial" panose="020B0604020202020204" pitchFamily="34" charset="0"/>
                          <a:cs typeface="Arial" panose="020B0604020202020204" pitchFamily="34" charset="0"/>
                        </a:rPr>
                        <a:t>60-Honolulu-Kaneohe-Haleiwa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3590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5455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36669"/>
                  </a:ext>
                </a:extLst>
              </a:tr>
            </a:tbl>
          </a:graphicData>
        </a:graphic>
      </p:graphicFrame>
    </p:spTree>
    <p:extLst>
      <p:ext uri="{BB962C8B-B14F-4D97-AF65-F5344CB8AC3E}">
        <p14:creationId xmlns:p14="http://schemas.microsoft.com/office/powerpoint/2010/main" val="106944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2761-7655-EB4E-89BB-417F953137C2}"/>
              </a:ext>
            </a:extLst>
          </p:cNvPr>
          <p:cNvSpPr>
            <a:spLocks noGrp="1"/>
          </p:cNvSpPr>
          <p:nvPr>
            <p:ph type="title"/>
          </p:nvPr>
        </p:nvSpPr>
        <p:spPr>
          <a:xfrm>
            <a:off x="486229" y="2393726"/>
            <a:ext cx="8229600" cy="712333"/>
          </a:xfrm>
        </p:spPr>
        <p:txBody>
          <a:bodyPr/>
          <a:lstStyle/>
          <a:p>
            <a:r>
              <a:rPr lang="en-US" b="0" dirty="0">
                <a:latin typeface="+mj-lt"/>
              </a:rPr>
              <a:t>2019 Rail Test Run</a:t>
            </a:r>
          </a:p>
        </p:txBody>
      </p:sp>
    </p:spTree>
    <p:extLst>
      <p:ext uri="{BB962C8B-B14F-4D97-AF65-F5344CB8AC3E}">
        <p14:creationId xmlns:p14="http://schemas.microsoft.com/office/powerpoint/2010/main" val="3609477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E643-849F-EF45-9A0A-C5004D10F3D0}"/>
              </a:ext>
            </a:extLst>
          </p:cNvPr>
          <p:cNvSpPr>
            <a:spLocks noGrp="1"/>
          </p:cNvSpPr>
          <p:nvPr>
            <p:ph type="title"/>
          </p:nvPr>
        </p:nvSpPr>
        <p:spPr/>
        <p:txBody>
          <a:bodyPr/>
          <a:lstStyle/>
          <a:p>
            <a:r>
              <a:rPr lang="en-US" dirty="0"/>
              <a:t>Recommended Next Steps</a:t>
            </a:r>
          </a:p>
        </p:txBody>
      </p:sp>
      <p:sp>
        <p:nvSpPr>
          <p:cNvPr id="3" name="Content Placeholder 2">
            <a:extLst>
              <a:ext uri="{FF2B5EF4-FFF2-40B4-BE49-F238E27FC236}">
                <a16:creationId xmlns:a16="http://schemas.microsoft.com/office/drawing/2014/main" id="{6688A0E5-B975-3F40-B39B-5F23DC4D88C7}"/>
              </a:ext>
            </a:extLst>
          </p:cNvPr>
          <p:cNvSpPr>
            <a:spLocks noGrp="1"/>
          </p:cNvSpPr>
          <p:nvPr>
            <p:ph sz="half" idx="1"/>
          </p:nvPr>
        </p:nvSpPr>
        <p:spPr>
          <a:xfrm>
            <a:off x="457199" y="1254760"/>
            <a:ext cx="8454571" cy="5024120"/>
          </a:xfrm>
        </p:spPr>
        <p:txBody>
          <a:bodyPr/>
          <a:lstStyle/>
          <a:p>
            <a:r>
              <a:rPr lang="en-US" dirty="0"/>
              <a:t>Contact FTA Help Desk to resolve peak period issue for zero rider routes</a:t>
            </a:r>
          </a:p>
          <a:p>
            <a:r>
              <a:rPr lang="en-US" dirty="0"/>
              <a:t>Could refine station groups to break up into smaller route groups (max of 250 available)</a:t>
            </a:r>
          </a:p>
          <a:p>
            <a:r>
              <a:rPr lang="en-US" dirty="0"/>
              <a:t>Review rail test run GTFS networks for consistency with 2019 calibration GTFS</a:t>
            </a:r>
          </a:p>
          <a:p>
            <a:r>
              <a:rPr lang="en-US" dirty="0"/>
              <a:t>Could add PNR lots for rail test run (consult with FTA Help Desk)</a:t>
            </a:r>
          </a:p>
          <a:p>
            <a:r>
              <a:rPr lang="en-US" dirty="0"/>
              <a:t>Could consider visitors as an external add in to STOPS (consult with FTA Help Desk)</a:t>
            </a:r>
          </a:p>
          <a:p>
            <a:r>
              <a:rPr lang="en-US" dirty="0"/>
              <a:t>ATTEND NTI/FTA STOPS TRAINING</a:t>
            </a:r>
          </a:p>
        </p:txBody>
      </p:sp>
    </p:spTree>
    <p:extLst>
      <p:ext uri="{BB962C8B-B14F-4D97-AF65-F5344CB8AC3E}">
        <p14:creationId xmlns:p14="http://schemas.microsoft.com/office/powerpoint/2010/main" val="1507005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91A0-0568-A442-8777-C635D6B04086}"/>
              </a:ext>
            </a:extLst>
          </p:cNvPr>
          <p:cNvSpPr>
            <a:spLocks noGrp="1"/>
          </p:cNvSpPr>
          <p:nvPr>
            <p:ph type="title"/>
          </p:nvPr>
        </p:nvSpPr>
        <p:spPr>
          <a:xfrm>
            <a:off x="500743" y="2393726"/>
            <a:ext cx="8229600" cy="712333"/>
          </a:xfrm>
        </p:spPr>
        <p:txBody>
          <a:bodyPr/>
          <a:lstStyle/>
          <a:p>
            <a:r>
              <a:rPr lang="en-US" b="0" dirty="0">
                <a:latin typeface="+mj-lt"/>
              </a:rPr>
              <a:t>STOPS File Structure</a:t>
            </a:r>
          </a:p>
        </p:txBody>
      </p:sp>
      <p:sp>
        <p:nvSpPr>
          <p:cNvPr id="4" name="TextBox 3">
            <a:extLst>
              <a:ext uri="{FF2B5EF4-FFF2-40B4-BE49-F238E27FC236}">
                <a16:creationId xmlns:a16="http://schemas.microsoft.com/office/drawing/2014/main" id="{B56D21E3-93CF-8647-916E-73E19A8A3AF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6303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2E97B-8A14-F544-A89E-A351C7B03661}"/>
              </a:ext>
            </a:extLst>
          </p:cNvPr>
          <p:cNvSpPr>
            <a:spLocks noGrp="1"/>
          </p:cNvSpPr>
          <p:nvPr>
            <p:ph idx="1"/>
          </p:nvPr>
        </p:nvSpPr>
        <p:spPr>
          <a:xfrm>
            <a:off x="457200" y="1106715"/>
            <a:ext cx="8229600" cy="4525963"/>
          </a:xfrm>
        </p:spPr>
        <p:txBody>
          <a:bodyPr/>
          <a:lstStyle/>
          <a:p>
            <a:r>
              <a:rPr lang="en-US" dirty="0"/>
              <a:t>Each STOPS run prepares three forecasts in parallel:</a:t>
            </a:r>
          </a:p>
          <a:p>
            <a:pPr lvl="1"/>
            <a:r>
              <a:rPr lang="en-US" dirty="0"/>
              <a:t>Current Year</a:t>
            </a:r>
          </a:p>
          <a:p>
            <a:pPr lvl="1"/>
            <a:r>
              <a:rPr lang="en-US" dirty="0" err="1"/>
              <a:t>Nobuild</a:t>
            </a:r>
            <a:r>
              <a:rPr lang="en-US" dirty="0"/>
              <a:t> </a:t>
            </a:r>
          </a:p>
          <a:p>
            <a:pPr lvl="1"/>
            <a:r>
              <a:rPr lang="en-US" dirty="0"/>
              <a:t>Build</a:t>
            </a:r>
          </a:p>
          <a:p>
            <a:pPr algn="just"/>
            <a:r>
              <a:rPr lang="en-US" dirty="0"/>
              <a:t>For the initial 2019 Calibration all three are set to the 2019 Bus system without the rail line</a:t>
            </a:r>
          </a:p>
          <a:p>
            <a:pPr algn="just"/>
            <a:r>
              <a:rPr lang="en-US" dirty="0"/>
              <a:t>The parameter file is based on the 2017 Calibration with the input GTFS updated to point to 2019 files.</a:t>
            </a:r>
          </a:p>
        </p:txBody>
      </p:sp>
      <p:sp>
        <p:nvSpPr>
          <p:cNvPr id="3" name="Title 2">
            <a:extLst>
              <a:ext uri="{FF2B5EF4-FFF2-40B4-BE49-F238E27FC236}">
                <a16:creationId xmlns:a16="http://schemas.microsoft.com/office/drawing/2014/main" id="{BBDE01AA-11D0-5E4C-9936-9C7F2A1C4DC6}"/>
              </a:ext>
            </a:extLst>
          </p:cNvPr>
          <p:cNvSpPr>
            <a:spLocks noGrp="1"/>
          </p:cNvSpPr>
          <p:nvPr>
            <p:ph type="title"/>
          </p:nvPr>
        </p:nvSpPr>
        <p:spPr/>
        <p:txBody>
          <a:bodyPr/>
          <a:lstStyle/>
          <a:p>
            <a:pPr algn="l"/>
            <a:r>
              <a:rPr lang="en-US" b="0" dirty="0">
                <a:latin typeface="+mj-lt"/>
              </a:rPr>
              <a:t>Housekeeping Details:</a:t>
            </a:r>
          </a:p>
        </p:txBody>
      </p:sp>
      <p:sp>
        <p:nvSpPr>
          <p:cNvPr id="5" name="TextBox 4">
            <a:extLst>
              <a:ext uri="{FF2B5EF4-FFF2-40B4-BE49-F238E27FC236}">
                <a16:creationId xmlns:a16="http://schemas.microsoft.com/office/drawing/2014/main" id="{BD5A9F3B-A885-B042-9C8B-A00A9E0F477B}"/>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14569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022B-4333-7E4F-83A0-1817406F2A7A}"/>
              </a:ext>
            </a:extLst>
          </p:cNvPr>
          <p:cNvSpPr>
            <a:spLocks noGrp="1"/>
          </p:cNvSpPr>
          <p:nvPr>
            <p:ph type="title"/>
          </p:nvPr>
        </p:nvSpPr>
        <p:spPr/>
        <p:txBody>
          <a:bodyPr/>
          <a:lstStyle/>
          <a:p>
            <a:r>
              <a:rPr lang="en-US" dirty="0"/>
              <a:t>STOPS File Structure</a:t>
            </a:r>
          </a:p>
        </p:txBody>
      </p:sp>
      <p:sp>
        <p:nvSpPr>
          <p:cNvPr id="3" name="Content Placeholder 2">
            <a:extLst>
              <a:ext uri="{FF2B5EF4-FFF2-40B4-BE49-F238E27FC236}">
                <a16:creationId xmlns:a16="http://schemas.microsoft.com/office/drawing/2014/main" id="{8981DEBE-8D56-1C41-8CC7-1227D9BC1D93}"/>
              </a:ext>
            </a:extLst>
          </p:cNvPr>
          <p:cNvSpPr>
            <a:spLocks noGrp="1"/>
          </p:cNvSpPr>
          <p:nvPr>
            <p:ph sz="half" idx="1"/>
          </p:nvPr>
        </p:nvSpPr>
        <p:spPr>
          <a:xfrm>
            <a:off x="457200" y="1254760"/>
            <a:ext cx="5421086" cy="5024120"/>
          </a:xfrm>
        </p:spPr>
        <p:txBody>
          <a:bodyPr/>
          <a:lstStyle/>
          <a:p>
            <a:pPr marL="0" indent="0">
              <a:buNone/>
            </a:pPr>
            <a:r>
              <a:rPr lang="en-US" sz="2400" dirty="0"/>
              <a:t>Honolulu_2019</a:t>
            </a:r>
          </a:p>
          <a:p>
            <a:pPr marL="0" indent="0">
              <a:buNone/>
            </a:pPr>
            <a:r>
              <a:rPr lang="en-US" sz="2400" dirty="0"/>
              <a:t>	Districts</a:t>
            </a:r>
          </a:p>
          <a:p>
            <a:pPr marL="0" indent="0">
              <a:buNone/>
            </a:pPr>
            <a:r>
              <a:rPr lang="en-US" sz="2400" dirty="0"/>
              <a:t>	</a:t>
            </a:r>
            <a:r>
              <a:rPr lang="en-US" sz="2400" dirty="0" err="1"/>
              <a:t>GTFOutput</a:t>
            </a:r>
            <a:endParaRPr lang="en-US" sz="2400" dirty="0"/>
          </a:p>
          <a:p>
            <a:pPr marL="0" indent="0">
              <a:buNone/>
            </a:pPr>
            <a:r>
              <a:rPr lang="en-US" sz="2400" dirty="0"/>
              <a:t>	</a:t>
            </a:r>
            <a:r>
              <a:rPr lang="en-US" sz="2400" dirty="0">
                <a:solidFill>
                  <a:srgbClr val="FF0000"/>
                </a:solidFill>
              </a:rPr>
              <a:t>Inputs*</a:t>
            </a:r>
          </a:p>
          <a:p>
            <a:pPr marL="0" indent="0">
              <a:buNone/>
            </a:pPr>
            <a:r>
              <a:rPr lang="en-US" sz="2400" dirty="0"/>
              <a:t>	Logfiles</a:t>
            </a:r>
          </a:p>
          <a:p>
            <a:pPr marL="0" indent="0">
              <a:buNone/>
            </a:pPr>
            <a:r>
              <a:rPr lang="en-US" sz="2400" dirty="0"/>
              <a:t>	</a:t>
            </a:r>
            <a:r>
              <a:rPr lang="en-US" sz="2400" dirty="0" err="1"/>
              <a:t>OutputData</a:t>
            </a:r>
            <a:endParaRPr lang="en-US" sz="2400" dirty="0"/>
          </a:p>
          <a:p>
            <a:pPr marL="0" indent="0">
              <a:buNone/>
            </a:pPr>
            <a:r>
              <a:rPr lang="en-US" sz="2400" dirty="0"/>
              <a:t>	Reports</a:t>
            </a:r>
          </a:p>
          <a:p>
            <a:pPr marL="0" indent="0">
              <a:buNone/>
            </a:pPr>
            <a:r>
              <a:rPr lang="en-US" sz="2400" dirty="0"/>
              <a:t>	Scratch</a:t>
            </a:r>
          </a:p>
          <a:p>
            <a:pPr marL="0" indent="0">
              <a:buNone/>
            </a:pPr>
            <a:r>
              <a:rPr lang="en-US" sz="2400" dirty="0"/>
              <a:t>	Skims</a:t>
            </a:r>
          </a:p>
          <a:p>
            <a:pPr marL="0" indent="0">
              <a:buNone/>
            </a:pPr>
            <a:r>
              <a:rPr lang="en-US" sz="2400" dirty="0"/>
              <a:t>	Stops</a:t>
            </a:r>
          </a:p>
          <a:p>
            <a:pPr marL="0" indent="0">
              <a:buNone/>
            </a:pPr>
            <a:r>
              <a:rPr lang="en-US" sz="2400" dirty="0">
                <a:solidFill>
                  <a:srgbClr val="FF0000"/>
                </a:solidFill>
              </a:rPr>
              <a:t>Honolulu_2019.ctl</a:t>
            </a:r>
            <a:r>
              <a:rPr lang="en-US" sz="2400" dirty="0"/>
              <a:t>*</a:t>
            </a:r>
            <a:endParaRPr lang="en-US" dirty="0"/>
          </a:p>
        </p:txBody>
      </p:sp>
      <p:sp>
        <p:nvSpPr>
          <p:cNvPr id="4" name="Content Placeholder 3">
            <a:extLst>
              <a:ext uri="{FF2B5EF4-FFF2-40B4-BE49-F238E27FC236}">
                <a16:creationId xmlns:a16="http://schemas.microsoft.com/office/drawing/2014/main" id="{35154B5D-B104-1047-B350-63F15CE274E5}"/>
              </a:ext>
            </a:extLst>
          </p:cNvPr>
          <p:cNvSpPr>
            <a:spLocks noGrp="1"/>
          </p:cNvSpPr>
          <p:nvPr>
            <p:ph sz="half" idx="2"/>
          </p:nvPr>
        </p:nvSpPr>
        <p:spPr>
          <a:xfrm>
            <a:off x="4448629" y="1254760"/>
            <a:ext cx="4038600" cy="5024120"/>
          </a:xfrm>
        </p:spPr>
        <p:txBody>
          <a:bodyPr/>
          <a:lstStyle/>
          <a:p>
            <a:pPr marL="0" indent="0">
              <a:buNone/>
            </a:pPr>
            <a:endParaRPr lang="en-US" dirty="0"/>
          </a:p>
          <a:p>
            <a:pPr marL="0" indent="0">
              <a:buNone/>
            </a:pPr>
            <a:r>
              <a:rPr lang="en-US" sz="2000" dirty="0"/>
              <a:t>   OP_TR_BLD-</a:t>
            </a:r>
          </a:p>
          <a:p>
            <a:pPr marL="0" indent="0">
              <a:buNone/>
            </a:pPr>
            <a:r>
              <a:rPr lang="en-US" sz="2000" dirty="0"/>
              <a:t>   OP_TR_EXST</a:t>
            </a:r>
          </a:p>
          <a:p>
            <a:pPr marL="0" indent="0">
              <a:buNone/>
            </a:pPr>
            <a:r>
              <a:rPr lang="en-US" sz="2000" dirty="0"/>
              <a:t>   OP_TR_NOBL</a:t>
            </a:r>
          </a:p>
          <a:p>
            <a:pPr marL="0" indent="0">
              <a:buNone/>
            </a:pPr>
            <a:r>
              <a:rPr lang="en-US" sz="2000" dirty="0"/>
              <a:t>   PK_TR_BLD</a:t>
            </a:r>
          </a:p>
          <a:p>
            <a:pPr marL="0" indent="0">
              <a:buNone/>
            </a:pPr>
            <a:r>
              <a:rPr lang="en-US" sz="2000" dirty="0"/>
              <a:t>   PK_TR_EXST</a:t>
            </a:r>
          </a:p>
          <a:p>
            <a:pPr marL="0" indent="0">
              <a:buNone/>
            </a:pPr>
            <a:r>
              <a:rPr lang="en-US" sz="2000" dirty="0"/>
              <a:t>   PK_TR_NOBL</a:t>
            </a:r>
          </a:p>
          <a:p>
            <a:pPr marL="0" indent="0">
              <a:buNone/>
            </a:pPr>
            <a:endParaRPr lang="en-US" sz="2000" dirty="0"/>
          </a:p>
          <a:p>
            <a:pPr marL="0" indent="0">
              <a:buNone/>
            </a:pPr>
            <a:endParaRPr lang="en-US" sz="2000" dirty="0"/>
          </a:p>
          <a:p>
            <a:pPr marL="0" indent="0">
              <a:buNone/>
            </a:pPr>
            <a:r>
              <a:rPr lang="en-US" sz="2000" dirty="0"/>
              <a:t>DEC19</a:t>
            </a:r>
          </a:p>
          <a:p>
            <a:pPr marL="0" indent="0">
              <a:buNone/>
            </a:pPr>
            <a:endParaRPr lang="en-US" dirty="0"/>
          </a:p>
        </p:txBody>
      </p:sp>
      <p:cxnSp>
        <p:nvCxnSpPr>
          <p:cNvPr id="11" name="Straight Arrow Connector 10">
            <a:extLst>
              <a:ext uri="{FF2B5EF4-FFF2-40B4-BE49-F238E27FC236}">
                <a16:creationId xmlns:a16="http://schemas.microsoft.com/office/drawing/2014/main" id="{CB689328-6AE5-C448-B647-B26DE289CEE9}"/>
              </a:ext>
            </a:extLst>
          </p:cNvPr>
          <p:cNvCxnSpPr>
            <a:cxnSpLocks/>
          </p:cNvCxnSpPr>
          <p:nvPr/>
        </p:nvCxnSpPr>
        <p:spPr>
          <a:xfrm>
            <a:off x="2554514" y="2902857"/>
            <a:ext cx="1894115" cy="1959429"/>
          </a:xfrm>
          <a:prstGeom prst="straightConnector1">
            <a:avLst/>
          </a:prstGeom>
          <a:ln w="31750">
            <a:solidFill>
              <a:srgbClr val="3399F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3BD899-0C4A-D14D-A5C0-1ECD8C8F9F7C}"/>
              </a:ext>
            </a:extLst>
          </p:cNvPr>
          <p:cNvCxnSpPr>
            <a:cxnSpLocks/>
          </p:cNvCxnSpPr>
          <p:nvPr/>
        </p:nvCxnSpPr>
        <p:spPr>
          <a:xfrm>
            <a:off x="3167743" y="2242457"/>
            <a:ext cx="1280886" cy="660400"/>
          </a:xfrm>
          <a:prstGeom prst="straightConnector1">
            <a:avLst/>
          </a:prstGeom>
          <a:ln w="31750">
            <a:solidFill>
              <a:srgbClr val="3399F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1A6C2AF6-60D1-C04E-B196-EB192A795D65}"/>
              </a:ext>
            </a:extLst>
          </p:cNvPr>
          <p:cNvSpPr/>
          <p:nvPr/>
        </p:nvSpPr>
        <p:spPr>
          <a:xfrm>
            <a:off x="4572000" y="1944914"/>
            <a:ext cx="159659" cy="1915886"/>
          </a:xfrm>
          <a:prstGeom prst="leftBrace">
            <a:avLst/>
          </a:prstGeom>
          <a:ln w="28575">
            <a:solidFill>
              <a:srgbClr val="3399FF"/>
            </a:solidFill>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A6DCB75-5BB8-2747-AC85-0B0CC46702F5}"/>
              </a:ext>
            </a:extLst>
          </p:cNvPr>
          <p:cNvSpPr txBox="1"/>
          <p:nvPr/>
        </p:nvSpPr>
        <p:spPr>
          <a:xfrm>
            <a:off x="1036791" y="6094214"/>
            <a:ext cx="7450438" cy="369332"/>
          </a:xfrm>
          <a:prstGeom prst="rect">
            <a:avLst/>
          </a:prstGeom>
          <a:noFill/>
        </p:spPr>
        <p:txBody>
          <a:bodyPr wrap="none" rtlCol="0">
            <a:spAutoFit/>
          </a:bodyPr>
          <a:lstStyle/>
          <a:p>
            <a:r>
              <a:rPr lang="en-US" dirty="0">
                <a:latin typeface="+mn-lt"/>
              </a:rPr>
              <a:t>*Required files for to start a run, others are created by STOPS</a:t>
            </a:r>
          </a:p>
        </p:txBody>
      </p:sp>
      <p:sp>
        <p:nvSpPr>
          <p:cNvPr id="10" name="TextBox 9">
            <a:extLst>
              <a:ext uri="{FF2B5EF4-FFF2-40B4-BE49-F238E27FC236}">
                <a16:creationId xmlns:a16="http://schemas.microsoft.com/office/drawing/2014/main" id="{6A342B53-8E67-0F40-B327-361A24F181C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333559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a:t>Outcomes in STOPS</a:t>
            </a:r>
          </a:p>
          <a:p>
            <a:pPr lvl="1"/>
            <a:r>
              <a:rPr lang="en-US" altLang="en-US" sz="2400" dirty="0"/>
              <a:t>Fixed-guideway focus, but detailed system-wide representation</a:t>
            </a:r>
          </a:p>
          <a:p>
            <a:pPr lvl="1"/>
            <a:r>
              <a:rPr lang="en-US" altLang="en-US" sz="2400" dirty="0"/>
              <a:t>Calibration against a range of rider-survey datasets</a:t>
            </a:r>
          </a:p>
          <a:p>
            <a:pPr lvl="1"/>
            <a:r>
              <a:rPr lang="en-US" altLang="en-US" sz="2400" dirty="0"/>
              <a:t>Validation against a wide range of projects/systems</a:t>
            </a:r>
          </a:p>
          <a:p>
            <a:pPr lvl="1"/>
            <a:r>
              <a:rPr lang="en-US" altLang="en-US" sz="2400" dirty="0"/>
              <a:t>Required inputs limited to readily-available sources</a:t>
            </a:r>
          </a:p>
          <a:p>
            <a:pPr lvl="1"/>
            <a:r>
              <a:rPr lang="en-US" altLang="en-US" sz="2400" b="1" dirty="0"/>
              <a:t>Level of engagement at user option: simple </a:t>
            </a:r>
            <a:br>
              <a:rPr lang="en-US" altLang="en-US" sz="2400" b="1" dirty="0"/>
            </a:br>
            <a:r>
              <a:rPr lang="en-US" altLang="en-US" sz="2400" b="1" dirty="0"/>
              <a:t>to sophisticated</a:t>
            </a:r>
          </a:p>
        </p:txBody>
      </p:sp>
      <p:sp>
        <p:nvSpPr>
          <p:cNvPr id="2" name="Title 1"/>
          <p:cNvSpPr>
            <a:spLocks noGrp="1"/>
          </p:cNvSpPr>
          <p:nvPr>
            <p:ph type="title"/>
          </p:nvPr>
        </p:nvSpPr>
        <p:spPr/>
        <p:txBody>
          <a:bodyPr/>
          <a:lstStyle/>
          <a:p>
            <a:r>
              <a:rPr lang="en-US" altLang="en-US"/>
              <a:t>Design Standards and Outcomes</a:t>
            </a:r>
            <a:endParaRPr lang="en-US" dirty="0"/>
          </a:p>
        </p:txBody>
      </p:sp>
      <p:sp>
        <p:nvSpPr>
          <p:cNvPr id="6" name="TextBox 5">
            <a:extLst>
              <a:ext uri="{FF2B5EF4-FFF2-40B4-BE49-F238E27FC236}">
                <a16:creationId xmlns:a16="http://schemas.microsoft.com/office/drawing/2014/main" id="{C8399299-BD0E-584D-A178-24A8653938C8}"/>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2114364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AFC8-CA10-684C-ACFD-8F399E7B0B07}"/>
              </a:ext>
            </a:extLst>
          </p:cNvPr>
          <p:cNvSpPr>
            <a:spLocks noGrp="1"/>
          </p:cNvSpPr>
          <p:nvPr>
            <p:ph type="title"/>
          </p:nvPr>
        </p:nvSpPr>
        <p:spPr/>
        <p:txBody>
          <a:bodyPr/>
          <a:lstStyle/>
          <a:p>
            <a:r>
              <a:rPr lang="en-US" dirty="0"/>
              <a:t>Notes to Remember</a:t>
            </a:r>
          </a:p>
        </p:txBody>
      </p:sp>
      <p:sp>
        <p:nvSpPr>
          <p:cNvPr id="3" name="Content Placeholder 2">
            <a:extLst>
              <a:ext uri="{FF2B5EF4-FFF2-40B4-BE49-F238E27FC236}">
                <a16:creationId xmlns:a16="http://schemas.microsoft.com/office/drawing/2014/main" id="{B23962F3-D212-7B42-AD52-0C415B5BC222}"/>
              </a:ext>
            </a:extLst>
          </p:cNvPr>
          <p:cNvSpPr>
            <a:spLocks noGrp="1"/>
          </p:cNvSpPr>
          <p:nvPr>
            <p:ph sz="half" idx="1"/>
          </p:nvPr>
        </p:nvSpPr>
        <p:spPr>
          <a:xfrm>
            <a:off x="457199" y="1254760"/>
            <a:ext cx="8541657" cy="5024120"/>
          </a:xfrm>
        </p:spPr>
        <p:txBody>
          <a:bodyPr/>
          <a:lstStyle/>
          <a:p>
            <a:pPr marL="0" indent="0">
              <a:buNone/>
            </a:pPr>
            <a:r>
              <a:rPr lang="en-US" dirty="0"/>
              <a:t>Some inputs are not scenario specific and should always be carried forward as INPUTS:</a:t>
            </a:r>
          </a:p>
          <a:p>
            <a:r>
              <a:rPr lang="en-US" dirty="0"/>
              <a:t>District definition file</a:t>
            </a:r>
          </a:p>
          <a:p>
            <a:r>
              <a:rPr lang="en-US" dirty="0"/>
              <a:t>Forecast-year definition file</a:t>
            </a:r>
          </a:p>
          <a:p>
            <a:r>
              <a:rPr lang="en-US" dirty="0"/>
              <a:t>Station file (and </a:t>
            </a:r>
            <a:r>
              <a:rPr lang="en-US" dirty="0" err="1"/>
              <a:t>stop_IDs</a:t>
            </a:r>
            <a:r>
              <a:rPr lang="en-US" dirty="0"/>
              <a:t>)</a:t>
            </a:r>
          </a:p>
          <a:p>
            <a:r>
              <a:rPr lang="en-US" dirty="0"/>
              <a:t>Walk-links shape files</a:t>
            </a:r>
          </a:p>
          <a:p>
            <a:r>
              <a:rPr lang="en-US" dirty="0"/>
              <a:t>MPO information (including TAZ system)</a:t>
            </a:r>
          </a:p>
          <a:p>
            <a:r>
              <a:rPr lang="en-US" dirty="0"/>
              <a:t>CTPP files (including CTPP zone system)</a:t>
            </a:r>
          </a:p>
          <a:p>
            <a:pPr lvl="1"/>
            <a:r>
              <a:rPr lang="en-US" dirty="0"/>
              <a:t>Note: STOPS geographically overlays MPO and CTPP zones</a:t>
            </a:r>
          </a:p>
        </p:txBody>
      </p:sp>
      <p:sp>
        <p:nvSpPr>
          <p:cNvPr id="6" name="TextBox 5">
            <a:extLst>
              <a:ext uri="{FF2B5EF4-FFF2-40B4-BE49-F238E27FC236}">
                <a16:creationId xmlns:a16="http://schemas.microsoft.com/office/drawing/2014/main" id="{1F036072-10BC-EA48-8727-DE899A8403C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550493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E59E-DAC3-CA44-AC3A-AE8B62F0D481}"/>
              </a:ext>
            </a:extLst>
          </p:cNvPr>
          <p:cNvSpPr>
            <a:spLocks noGrp="1"/>
          </p:cNvSpPr>
          <p:nvPr>
            <p:ph type="title"/>
          </p:nvPr>
        </p:nvSpPr>
        <p:spPr>
          <a:xfrm>
            <a:off x="638629" y="2771098"/>
            <a:ext cx="8229600" cy="712333"/>
          </a:xfrm>
        </p:spPr>
        <p:txBody>
          <a:bodyPr/>
          <a:lstStyle/>
          <a:p>
            <a:r>
              <a:rPr lang="en-US" b="0" dirty="0">
                <a:latin typeface="+mj-lt"/>
              </a:rPr>
              <a:t>The STOPS Interface-How to Run It!</a:t>
            </a:r>
          </a:p>
        </p:txBody>
      </p:sp>
      <p:sp>
        <p:nvSpPr>
          <p:cNvPr id="4" name="TextBox 3">
            <a:extLst>
              <a:ext uri="{FF2B5EF4-FFF2-40B4-BE49-F238E27FC236}">
                <a16:creationId xmlns:a16="http://schemas.microsoft.com/office/drawing/2014/main" id="{5608AE4A-8070-024C-B1D4-2D9AEF3DDE6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27355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80FE-4FBA-2A4F-88B1-01CD2E6FA6A5}"/>
              </a:ext>
            </a:extLst>
          </p:cNvPr>
          <p:cNvSpPr>
            <a:spLocks noGrp="1"/>
          </p:cNvSpPr>
          <p:nvPr>
            <p:ph type="title"/>
          </p:nvPr>
        </p:nvSpPr>
        <p:spPr>
          <a:xfrm>
            <a:off x="457200" y="144009"/>
            <a:ext cx="8229600" cy="822960"/>
          </a:xfrm>
        </p:spPr>
        <p:txBody>
          <a:bodyPr/>
          <a:lstStyle/>
          <a:p>
            <a:r>
              <a:rPr lang="en-US" sz="3600" dirty="0"/>
              <a:t>The STOPS Graphical User Interface</a:t>
            </a:r>
          </a:p>
        </p:txBody>
      </p:sp>
      <p:pic>
        <p:nvPicPr>
          <p:cNvPr id="6" name="Content Placeholder 5">
            <a:extLst>
              <a:ext uri="{FF2B5EF4-FFF2-40B4-BE49-F238E27FC236}">
                <a16:creationId xmlns:a16="http://schemas.microsoft.com/office/drawing/2014/main" id="{C4B85F39-0046-2543-861F-B2A67D82C733}"/>
              </a:ext>
            </a:extLst>
          </p:cNvPr>
          <p:cNvPicPr>
            <a:picLocks noGrp="1"/>
          </p:cNvPicPr>
          <p:nvPr>
            <p:ph sz="half" idx="1"/>
          </p:nvPr>
        </p:nvPicPr>
        <p:blipFill rotWithShape="1">
          <a:blip r:embed="rId2" cstate="print"/>
          <a:srcRect l="18872" t="14840" r="21687" b="10341"/>
          <a:stretch/>
        </p:blipFill>
        <p:spPr bwMode="auto">
          <a:xfrm>
            <a:off x="672957" y="862997"/>
            <a:ext cx="8013843" cy="5488137"/>
          </a:xfrm>
          <a:prstGeom prst="rect">
            <a:avLst/>
          </a:prstGeom>
          <a:noFill/>
          <a:ln w="9525">
            <a:noFill/>
            <a:miter lim="800000"/>
            <a:headEnd/>
            <a:tailEnd/>
          </a:ln>
        </p:spPr>
      </p:pic>
      <p:sp>
        <p:nvSpPr>
          <p:cNvPr id="7" name="TextBox 6">
            <a:extLst>
              <a:ext uri="{FF2B5EF4-FFF2-40B4-BE49-F238E27FC236}">
                <a16:creationId xmlns:a16="http://schemas.microsoft.com/office/drawing/2014/main" id="{65471152-2530-B348-8F5C-F3F02B20453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4774188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04CD-CD56-9149-B430-976555A79970}"/>
              </a:ext>
            </a:extLst>
          </p:cNvPr>
          <p:cNvSpPr>
            <a:spLocks noGrp="1"/>
          </p:cNvSpPr>
          <p:nvPr>
            <p:ph type="title"/>
          </p:nvPr>
        </p:nvSpPr>
        <p:spPr/>
        <p:txBody>
          <a:bodyPr/>
          <a:lstStyle/>
          <a:p>
            <a:r>
              <a:rPr lang="en-US" dirty="0"/>
              <a:t>STOPS Getting Started </a:t>
            </a:r>
          </a:p>
        </p:txBody>
      </p:sp>
      <p:pic>
        <p:nvPicPr>
          <p:cNvPr id="6" name="Content Placeholder 5">
            <a:extLst>
              <a:ext uri="{FF2B5EF4-FFF2-40B4-BE49-F238E27FC236}">
                <a16:creationId xmlns:a16="http://schemas.microsoft.com/office/drawing/2014/main" id="{D1F8847A-BA57-9B4E-9087-2DB7B2990C9C}"/>
              </a:ext>
            </a:extLst>
          </p:cNvPr>
          <p:cNvPicPr>
            <a:picLocks noGrp="1"/>
          </p:cNvPicPr>
          <p:nvPr>
            <p:ph sz="half" idx="1"/>
          </p:nvPr>
        </p:nvPicPr>
        <p:blipFill rotWithShape="1">
          <a:blip r:embed="rId2" cstate="print"/>
          <a:srcRect b="59738"/>
          <a:stretch/>
        </p:blipFill>
        <p:spPr bwMode="auto">
          <a:xfrm>
            <a:off x="457200" y="965771"/>
            <a:ext cx="8049802" cy="2342509"/>
          </a:xfrm>
          <a:prstGeom prst="rect">
            <a:avLst/>
          </a:prstGeom>
          <a:noFill/>
          <a:ln w="9525">
            <a:noFill/>
            <a:miter lim="800000"/>
            <a:headEnd/>
            <a:tailEnd/>
          </a:ln>
        </p:spPr>
      </p:pic>
      <p:pic>
        <p:nvPicPr>
          <p:cNvPr id="7" name="Picture 6">
            <a:extLst>
              <a:ext uri="{FF2B5EF4-FFF2-40B4-BE49-F238E27FC236}">
                <a16:creationId xmlns:a16="http://schemas.microsoft.com/office/drawing/2014/main" id="{F4135A6E-70D7-3940-A7CD-252B2B6C0B34}"/>
              </a:ext>
            </a:extLst>
          </p:cNvPr>
          <p:cNvPicPr/>
          <p:nvPr/>
        </p:nvPicPr>
        <p:blipFill rotWithShape="1">
          <a:blip r:embed="rId3" cstate="print"/>
          <a:srcRect b="57952"/>
          <a:stretch/>
        </p:blipFill>
        <p:spPr bwMode="auto">
          <a:xfrm>
            <a:off x="405828" y="3502574"/>
            <a:ext cx="8043729" cy="2743200"/>
          </a:xfrm>
          <a:prstGeom prst="rect">
            <a:avLst/>
          </a:prstGeom>
          <a:noFill/>
          <a:ln w="9525">
            <a:noFill/>
            <a:miter lim="800000"/>
            <a:headEnd/>
            <a:tailEnd/>
          </a:ln>
        </p:spPr>
      </p:pic>
      <p:sp>
        <p:nvSpPr>
          <p:cNvPr id="8" name="TextBox 7">
            <a:extLst>
              <a:ext uri="{FF2B5EF4-FFF2-40B4-BE49-F238E27FC236}">
                <a16:creationId xmlns:a16="http://schemas.microsoft.com/office/drawing/2014/main" id="{E487948E-2F5D-794A-ABB2-14850C8D09F6}"/>
              </a:ext>
            </a:extLst>
          </p:cNvPr>
          <p:cNvSpPr txBox="1"/>
          <p:nvPr/>
        </p:nvSpPr>
        <p:spPr>
          <a:xfrm>
            <a:off x="5465852" y="1973176"/>
            <a:ext cx="2802370"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none" rtlCol="0">
            <a:spAutoFit/>
          </a:bodyPr>
          <a:lstStyle/>
          <a:p>
            <a:r>
              <a:rPr lang="en-US" dirty="0">
                <a:latin typeface="+mn-lt"/>
              </a:rPr>
              <a:t>Create new run folder</a:t>
            </a:r>
          </a:p>
        </p:txBody>
      </p:sp>
      <p:cxnSp>
        <p:nvCxnSpPr>
          <p:cNvPr id="10" name="Straight Arrow Connector 9">
            <a:extLst>
              <a:ext uri="{FF2B5EF4-FFF2-40B4-BE49-F238E27FC236}">
                <a16:creationId xmlns:a16="http://schemas.microsoft.com/office/drawing/2014/main" id="{6A9D915D-BCB8-2C44-B7EA-260987E28400}"/>
              </a:ext>
            </a:extLst>
          </p:cNvPr>
          <p:cNvCxnSpPr>
            <a:cxnSpLocks/>
          </p:cNvCxnSpPr>
          <p:nvPr/>
        </p:nvCxnSpPr>
        <p:spPr>
          <a:xfrm flipH="1" flipV="1">
            <a:off x="4232953" y="1825598"/>
            <a:ext cx="1160980" cy="39115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257179-FC33-5C46-9E3D-EA8C820BEDCD}"/>
              </a:ext>
            </a:extLst>
          </p:cNvPr>
          <p:cNvSpPr txBox="1"/>
          <p:nvPr/>
        </p:nvSpPr>
        <p:spPr>
          <a:xfrm>
            <a:off x="5681609" y="4635887"/>
            <a:ext cx="2825393" cy="646331"/>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square" rtlCol="0">
            <a:spAutoFit/>
          </a:bodyPr>
          <a:lstStyle/>
          <a:p>
            <a:r>
              <a:rPr lang="en-US" dirty="0">
                <a:latin typeface="+mn-lt"/>
              </a:rPr>
              <a:t>Copy INPUTS and .</a:t>
            </a:r>
            <a:r>
              <a:rPr lang="en-US" dirty="0" err="1">
                <a:latin typeface="+mn-lt"/>
              </a:rPr>
              <a:t>ctl</a:t>
            </a:r>
            <a:r>
              <a:rPr lang="en-US" dirty="0">
                <a:latin typeface="+mn-lt"/>
              </a:rPr>
              <a:t> from previous run</a:t>
            </a:r>
          </a:p>
        </p:txBody>
      </p:sp>
      <p:cxnSp>
        <p:nvCxnSpPr>
          <p:cNvPr id="14" name="Straight Arrow Connector 13">
            <a:extLst>
              <a:ext uri="{FF2B5EF4-FFF2-40B4-BE49-F238E27FC236}">
                <a16:creationId xmlns:a16="http://schemas.microsoft.com/office/drawing/2014/main" id="{222D02DA-DC8D-854A-B4EB-849E4627036A}"/>
              </a:ext>
            </a:extLst>
          </p:cNvPr>
          <p:cNvCxnSpPr>
            <a:cxnSpLocks/>
          </p:cNvCxnSpPr>
          <p:nvPr/>
        </p:nvCxnSpPr>
        <p:spPr>
          <a:xfrm flipH="1">
            <a:off x="4556587" y="5084067"/>
            <a:ext cx="1021344" cy="89476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D0B2A3-4ED8-714A-81F6-28E73516E300}"/>
              </a:ext>
            </a:extLst>
          </p:cNvPr>
          <p:cNvCxnSpPr>
            <a:cxnSpLocks/>
          </p:cNvCxnSpPr>
          <p:nvPr/>
        </p:nvCxnSpPr>
        <p:spPr>
          <a:xfrm flipH="1" flipV="1">
            <a:off x="4427693" y="4747484"/>
            <a:ext cx="1150238" cy="6964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573132C-F6A7-B441-8AB4-9806F20AA62D}"/>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16721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4A8B-8612-C84A-A0C8-55D32E3B41FB}"/>
              </a:ext>
            </a:extLst>
          </p:cNvPr>
          <p:cNvSpPr>
            <a:spLocks noGrp="1"/>
          </p:cNvSpPr>
          <p:nvPr>
            <p:ph type="title"/>
          </p:nvPr>
        </p:nvSpPr>
        <p:spPr/>
        <p:txBody>
          <a:bodyPr/>
          <a:lstStyle/>
          <a:p>
            <a:r>
              <a:rPr lang="en-US" dirty="0"/>
              <a:t>STOPS File Structure </a:t>
            </a:r>
          </a:p>
        </p:txBody>
      </p:sp>
      <p:pic>
        <p:nvPicPr>
          <p:cNvPr id="9" name="Content Placeholder 8">
            <a:extLst>
              <a:ext uri="{FF2B5EF4-FFF2-40B4-BE49-F238E27FC236}">
                <a16:creationId xmlns:a16="http://schemas.microsoft.com/office/drawing/2014/main" id="{1A3E5A84-7CDE-E546-8149-D24DDCB6B235}"/>
              </a:ext>
            </a:extLst>
          </p:cNvPr>
          <p:cNvPicPr>
            <a:picLocks noGrp="1"/>
          </p:cNvPicPr>
          <p:nvPr>
            <p:ph sz="half" idx="1"/>
          </p:nvPr>
        </p:nvPicPr>
        <p:blipFill rotWithShape="1">
          <a:blip r:embed="rId2" cstate="print"/>
          <a:srcRect b="55696"/>
          <a:stretch/>
        </p:blipFill>
        <p:spPr bwMode="auto">
          <a:xfrm>
            <a:off x="559941" y="1428109"/>
            <a:ext cx="7628561" cy="2147298"/>
          </a:xfrm>
          <a:prstGeom prst="rect">
            <a:avLst/>
          </a:prstGeom>
          <a:noFill/>
          <a:ln w="9525">
            <a:noFill/>
            <a:miter lim="800000"/>
            <a:headEnd/>
            <a:tailEnd/>
          </a:ln>
        </p:spPr>
      </p:pic>
      <p:sp>
        <p:nvSpPr>
          <p:cNvPr id="10" name="TextBox 9">
            <a:extLst>
              <a:ext uri="{FF2B5EF4-FFF2-40B4-BE49-F238E27FC236}">
                <a16:creationId xmlns:a16="http://schemas.microsoft.com/office/drawing/2014/main" id="{69A6610B-CD0D-3349-B853-9F9A293C89B4}"/>
              </a:ext>
            </a:extLst>
          </p:cNvPr>
          <p:cNvSpPr txBox="1"/>
          <p:nvPr/>
        </p:nvSpPr>
        <p:spPr>
          <a:xfrm>
            <a:off x="5861407" y="2178592"/>
            <a:ext cx="2933272" cy="923330"/>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square" rtlCol="0">
            <a:spAutoFit/>
          </a:bodyPr>
          <a:lstStyle/>
          <a:p>
            <a:r>
              <a:rPr lang="en-US" dirty="0">
                <a:latin typeface="+mn-lt"/>
              </a:rPr>
              <a:t>Paste INPUTS and .CTL from previous STOPS run</a:t>
            </a:r>
          </a:p>
        </p:txBody>
      </p:sp>
      <p:cxnSp>
        <p:nvCxnSpPr>
          <p:cNvPr id="11" name="Straight Arrow Connector 10">
            <a:extLst>
              <a:ext uri="{FF2B5EF4-FFF2-40B4-BE49-F238E27FC236}">
                <a16:creationId xmlns:a16="http://schemas.microsoft.com/office/drawing/2014/main" id="{E11CF2C8-29F8-3441-A027-7213FCEB3B1D}"/>
              </a:ext>
            </a:extLst>
          </p:cNvPr>
          <p:cNvCxnSpPr>
            <a:cxnSpLocks/>
          </p:cNvCxnSpPr>
          <p:nvPr/>
        </p:nvCxnSpPr>
        <p:spPr>
          <a:xfrm flipH="1" flipV="1">
            <a:off x="5178175" y="2280863"/>
            <a:ext cx="636529" cy="22089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E127DC8-0C76-8141-9367-A6B9AC791741}"/>
              </a:ext>
            </a:extLst>
          </p:cNvPr>
          <p:cNvSpPr txBox="1"/>
          <p:nvPr/>
        </p:nvSpPr>
        <p:spPr>
          <a:xfrm>
            <a:off x="359594" y="3905917"/>
            <a:ext cx="8029253" cy="2308324"/>
          </a:xfrm>
          <a:prstGeom prst="rect">
            <a:avLst/>
          </a:prstGeom>
          <a:noFill/>
        </p:spPr>
        <p:txBody>
          <a:bodyPr wrap="square" rtlCol="0">
            <a:spAutoFit/>
          </a:bodyPr>
          <a:lstStyle/>
          <a:p>
            <a:r>
              <a:rPr lang="en-US" sz="2400" dirty="0">
                <a:latin typeface="+mn-lt"/>
              </a:rPr>
              <a:t>STOPS will generate all remaining folders for a model run but these two are essential to start.  </a:t>
            </a:r>
          </a:p>
          <a:p>
            <a:endParaRPr lang="en-US" sz="2400" dirty="0">
              <a:latin typeface="+mn-lt"/>
            </a:endParaRPr>
          </a:p>
          <a:p>
            <a:endParaRPr lang="en-US" sz="2400" dirty="0">
              <a:latin typeface="+mn-lt"/>
            </a:endParaRPr>
          </a:p>
          <a:p>
            <a:r>
              <a:rPr lang="en-US" sz="2400" dirty="0">
                <a:latin typeface="+mn-lt"/>
              </a:rPr>
              <a:t>There are several key items that should always be in the INPUTS folder.....</a:t>
            </a:r>
            <a:endParaRPr lang="en-US" dirty="0">
              <a:latin typeface="+mn-lt"/>
            </a:endParaRPr>
          </a:p>
        </p:txBody>
      </p:sp>
      <p:sp>
        <p:nvSpPr>
          <p:cNvPr id="8" name="TextBox 7">
            <a:extLst>
              <a:ext uri="{FF2B5EF4-FFF2-40B4-BE49-F238E27FC236}">
                <a16:creationId xmlns:a16="http://schemas.microsoft.com/office/drawing/2014/main" id="{844E57C6-B808-9149-AB0C-A46A541BE792}"/>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1451635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DB65-63DD-F540-9A5B-5A10DFDE4CBF}"/>
              </a:ext>
            </a:extLst>
          </p:cNvPr>
          <p:cNvSpPr>
            <a:spLocks noGrp="1"/>
          </p:cNvSpPr>
          <p:nvPr>
            <p:ph type="title"/>
          </p:nvPr>
        </p:nvSpPr>
        <p:spPr/>
        <p:txBody>
          <a:bodyPr/>
          <a:lstStyle/>
          <a:p>
            <a:r>
              <a:rPr lang="en-US" dirty="0"/>
              <a:t>INPUTS Folder – OMPO 2019 BLD</a:t>
            </a:r>
          </a:p>
        </p:txBody>
      </p:sp>
      <p:pic>
        <p:nvPicPr>
          <p:cNvPr id="6" name="Content Placeholder 5">
            <a:extLst>
              <a:ext uri="{FF2B5EF4-FFF2-40B4-BE49-F238E27FC236}">
                <a16:creationId xmlns:a16="http://schemas.microsoft.com/office/drawing/2014/main" id="{D2F75D22-9D98-9F40-A4D6-412AA02D725E}"/>
              </a:ext>
            </a:extLst>
          </p:cNvPr>
          <p:cNvPicPr>
            <a:picLocks noGrp="1"/>
          </p:cNvPicPr>
          <p:nvPr>
            <p:ph sz="half" idx="1"/>
          </p:nvPr>
        </p:nvPicPr>
        <p:blipFill>
          <a:blip r:embed="rId3" cstate="print"/>
          <a:srcRect/>
          <a:stretch>
            <a:fillRect/>
          </a:stretch>
        </p:blipFill>
        <p:spPr bwMode="auto">
          <a:xfrm>
            <a:off x="457199" y="1222625"/>
            <a:ext cx="8229601" cy="4880224"/>
          </a:xfrm>
          <a:prstGeom prst="rect">
            <a:avLst/>
          </a:prstGeom>
          <a:noFill/>
          <a:ln w="9525">
            <a:noFill/>
            <a:miter lim="800000"/>
            <a:headEnd/>
            <a:tailEnd/>
          </a:ln>
        </p:spPr>
      </p:pic>
      <p:sp>
        <p:nvSpPr>
          <p:cNvPr id="7" name="TextBox 6">
            <a:extLst>
              <a:ext uri="{FF2B5EF4-FFF2-40B4-BE49-F238E27FC236}">
                <a16:creationId xmlns:a16="http://schemas.microsoft.com/office/drawing/2014/main" id="{0879BA05-3617-C846-9A94-F7E1E879A04D}"/>
              </a:ext>
            </a:extLst>
          </p:cNvPr>
          <p:cNvSpPr txBox="1"/>
          <p:nvPr/>
        </p:nvSpPr>
        <p:spPr>
          <a:xfrm>
            <a:off x="5614828" y="1870367"/>
            <a:ext cx="2933272" cy="646331"/>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square" rtlCol="0">
            <a:spAutoFit/>
          </a:bodyPr>
          <a:lstStyle/>
          <a:p>
            <a:r>
              <a:rPr lang="en-US" dirty="0">
                <a:latin typeface="+mn-lt"/>
              </a:rPr>
              <a:t>GTFS Files for Existing </a:t>
            </a:r>
            <a:r>
              <a:rPr lang="en-US" dirty="0" err="1">
                <a:latin typeface="+mn-lt"/>
              </a:rPr>
              <a:t>NoBuild</a:t>
            </a:r>
            <a:r>
              <a:rPr lang="en-US" dirty="0">
                <a:latin typeface="+mn-lt"/>
              </a:rPr>
              <a:t> and Build</a:t>
            </a:r>
          </a:p>
        </p:txBody>
      </p:sp>
      <p:cxnSp>
        <p:nvCxnSpPr>
          <p:cNvPr id="8" name="Straight Arrow Connector 7">
            <a:extLst>
              <a:ext uri="{FF2B5EF4-FFF2-40B4-BE49-F238E27FC236}">
                <a16:creationId xmlns:a16="http://schemas.microsoft.com/office/drawing/2014/main" id="{DEEED4F8-A0D9-854D-817C-22CC9D7FBC1E}"/>
              </a:ext>
            </a:extLst>
          </p:cNvPr>
          <p:cNvCxnSpPr>
            <a:cxnSpLocks/>
          </p:cNvCxnSpPr>
          <p:nvPr/>
        </p:nvCxnSpPr>
        <p:spPr>
          <a:xfrm flipH="1" flipV="1">
            <a:off x="4839600" y="1972638"/>
            <a:ext cx="775228" cy="13356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237D19-1CFF-484F-81D1-2EF105AB85A1}"/>
              </a:ext>
            </a:extLst>
          </p:cNvPr>
          <p:cNvSpPr txBox="1"/>
          <p:nvPr/>
        </p:nvSpPr>
        <p:spPr>
          <a:xfrm>
            <a:off x="5614828" y="2772756"/>
            <a:ext cx="2933272" cy="1754326"/>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square" rtlCol="0">
            <a:spAutoFit/>
          </a:bodyPr>
          <a:lstStyle/>
          <a:p>
            <a:r>
              <a:rPr lang="en-US" dirty="0">
                <a:latin typeface="+mn-lt"/>
              </a:rPr>
              <a:t>ACS/CTPP, MPO demographic and highway files, walk links, district/TAZ equivalencies and data from calibration.</a:t>
            </a:r>
          </a:p>
        </p:txBody>
      </p:sp>
      <p:sp>
        <p:nvSpPr>
          <p:cNvPr id="9" name="TextBox 8">
            <a:extLst>
              <a:ext uri="{FF2B5EF4-FFF2-40B4-BE49-F238E27FC236}">
                <a16:creationId xmlns:a16="http://schemas.microsoft.com/office/drawing/2014/main" id="{4A3D680F-C7C0-4B46-A493-41F04253083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944521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3C82-306C-084E-A58C-E47C63512344}"/>
              </a:ext>
            </a:extLst>
          </p:cNvPr>
          <p:cNvSpPr>
            <a:spLocks noGrp="1"/>
          </p:cNvSpPr>
          <p:nvPr>
            <p:ph type="title"/>
          </p:nvPr>
        </p:nvSpPr>
        <p:spPr/>
        <p:txBody>
          <a:bodyPr/>
          <a:lstStyle/>
          <a:p>
            <a:r>
              <a:rPr lang="en-US" dirty="0"/>
              <a:t>STEPS to Configure STOPS	</a:t>
            </a:r>
          </a:p>
        </p:txBody>
      </p:sp>
      <p:sp>
        <p:nvSpPr>
          <p:cNvPr id="3" name="Content Placeholder 2">
            <a:extLst>
              <a:ext uri="{FF2B5EF4-FFF2-40B4-BE49-F238E27FC236}">
                <a16:creationId xmlns:a16="http://schemas.microsoft.com/office/drawing/2014/main" id="{39D85D76-F644-6247-B38B-379B76DFFF98}"/>
              </a:ext>
            </a:extLst>
          </p:cNvPr>
          <p:cNvSpPr>
            <a:spLocks noGrp="1"/>
          </p:cNvSpPr>
          <p:nvPr>
            <p:ph sz="half" idx="1"/>
          </p:nvPr>
        </p:nvSpPr>
        <p:spPr>
          <a:xfrm>
            <a:off x="457200" y="1277620"/>
            <a:ext cx="8498114" cy="5024120"/>
          </a:xfrm>
        </p:spPr>
        <p:txBody>
          <a:bodyPr/>
          <a:lstStyle/>
          <a:p>
            <a:pPr marL="0" indent="0">
              <a:buNone/>
            </a:pPr>
            <a:r>
              <a:rPr lang="en-US" dirty="0"/>
              <a:t>Step 1.  Create/select parameter file</a:t>
            </a:r>
          </a:p>
          <a:p>
            <a:pPr marL="0" indent="0">
              <a:buNone/>
            </a:pPr>
            <a:r>
              <a:rPr lang="en-US" dirty="0"/>
              <a:t>Step 2.  Edit parameter file</a:t>
            </a:r>
          </a:p>
          <a:p>
            <a:pPr marL="0" indent="0">
              <a:buNone/>
            </a:pPr>
            <a:r>
              <a:rPr lang="en-US" dirty="0"/>
              <a:t>Step 3.  List and check TAZ &amp; CTPP filenames</a:t>
            </a:r>
          </a:p>
          <a:p>
            <a:pPr marL="0" indent="0">
              <a:buNone/>
            </a:pPr>
            <a:r>
              <a:rPr lang="en-US" dirty="0"/>
              <a:t>Step 4.  Define forecast years</a:t>
            </a:r>
          </a:p>
          <a:p>
            <a:pPr marL="0" indent="0">
              <a:buNone/>
            </a:pPr>
            <a:r>
              <a:rPr lang="en-US" dirty="0"/>
              <a:t>Step 5.  List and check GTFS files</a:t>
            </a:r>
          </a:p>
          <a:p>
            <a:pPr marL="0" indent="0">
              <a:buNone/>
            </a:pPr>
            <a:r>
              <a:rPr lang="en-US" dirty="0"/>
              <a:t>Step 6.  Specify station locations</a:t>
            </a:r>
          </a:p>
        </p:txBody>
      </p:sp>
      <p:sp>
        <p:nvSpPr>
          <p:cNvPr id="6" name="TextBox 5">
            <a:extLst>
              <a:ext uri="{FF2B5EF4-FFF2-40B4-BE49-F238E27FC236}">
                <a16:creationId xmlns:a16="http://schemas.microsoft.com/office/drawing/2014/main" id="{7106096C-7259-694D-AEE5-9A71BD5B96DA}"/>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14367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0154-0C3D-8C43-9B05-52089A8AEC06}"/>
              </a:ext>
            </a:extLst>
          </p:cNvPr>
          <p:cNvSpPr>
            <a:spLocks noGrp="1"/>
          </p:cNvSpPr>
          <p:nvPr>
            <p:ph type="title"/>
          </p:nvPr>
        </p:nvSpPr>
        <p:spPr/>
        <p:txBody>
          <a:bodyPr/>
          <a:lstStyle/>
          <a:p>
            <a:r>
              <a:rPr lang="en-US" dirty="0"/>
              <a:t>Step 1. Select/Edit Parameter File</a:t>
            </a:r>
          </a:p>
        </p:txBody>
      </p:sp>
      <p:pic>
        <p:nvPicPr>
          <p:cNvPr id="6" name="Content Placeholder 5">
            <a:extLst>
              <a:ext uri="{FF2B5EF4-FFF2-40B4-BE49-F238E27FC236}">
                <a16:creationId xmlns:a16="http://schemas.microsoft.com/office/drawing/2014/main" id="{6B781C7E-85B8-D545-B2F9-640BEABB90F8}"/>
              </a:ext>
            </a:extLst>
          </p:cNvPr>
          <p:cNvPicPr>
            <a:picLocks noGrp="1"/>
          </p:cNvPicPr>
          <p:nvPr>
            <p:ph sz="half" idx="1"/>
          </p:nvPr>
        </p:nvPicPr>
        <p:blipFill rotWithShape="1">
          <a:blip r:embed="rId2" cstate="print"/>
          <a:srcRect l="18387" t="14869" r="20846" b="9621"/>
          <a:stretch/>
        </p:blipFill>
        <p:spPr bwMode="auto">
          <a:xfrm>
            <a:off x="1103087" y="1219200"/>
            <a:ext cx="6749142" cy="4992914"/>
          </a:xfrm>
          <a:prstGeom prst="rect">
            <a:avLst/>
          </a:prstGeom>
          <a:noFill/>
          <a:ln w="9525">
            <a:noFill/>
            <a:miter lim="800000"/>
            <a:headEnd/>
            <a:tailEnd/>
          </a:ln>
        </p:spPr>
      </p:pic>
      <p:sp>
        <p:nvSpPr>
          <p:cNvPr id="7" name="TextBox 6">
            <a:extLst>
              <a:ext uri="{FF2B5EF4-FFF2-40B4-BE49-F238E27FC236}">
                <a16:creationId xmlns:a16="http://schemas.microsoft.com/office/drawing/2014/main" id="{CB58E7DC-5061-7943-933A-24561D43E845}"/>
              </a:ext>
            </a:extLst>
          </p:cNvPr>
          <p:cNvSpPr txBox="1"/>
          <p:nvPr/>
        </p:nvSpPr>
        <p:spPr>
          <a:xfrm>
            <a:off x="5337426" y="2497091"/>
            <a:ext cx="2933272"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Select .</a:t>
            </a:r>
            <a:r>
              <a:rPr lang="en-US" dirty="0" err="1">
                <a:latin typeface="+mn-lt"/>
              </a:rPr>
              <a:t>ctl</a:t>
            </a:r>
            <a:r>
              <a:rPr lang="en-US" dirty="0">
                <a:latin typeface="+mn-lt"/>
              </a:rPr>
              <a:t> file</a:t>
            </a:r>
          </a:p>
        </p:txBody>
      </p:sp>
      <p:cxnSp>
        <p:nvCxnSpPr>
          <p:cNvPr id="8" name="Straight Arrow Connector 7">
            <a:extLst>
              <a:ext uri="{FF2B5EF4-FFF2-40B4-BE49-F238E27FC236}">
                <a16:creationId xmlns:a16="http://schemas.microsoft.com/office/drawing/2014/main" id="{C90897C8-7FD5-AC41-94E0-CF99808B629B}"/>
              </a:ext>
            </a:extLst>
          </p:cNvPr>
          <p:cNvCxnSpPr>
            <a:cxnSpLocks/>
          </p:cNvCxnSpPr>
          <p:nvPr/>
        </p:nvCxnSpPr>
        <p:spPr>
          <a:xfrm flipH="1" flipV="1">
            <a:off x="4499430" y="2497091"/>
            <a:ext cx="837996" cy="2461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06561E-C8A4-684C-81F4-67A379861A2C}"/>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73141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3398-95B2-D64F-AD6D-F6FB9A3C6287}"/>
              </a:ext>
            </a:extLst>
          </p:cNvPr>
          <p:cNvSpPr>
            <a:spLocks noGrp="1"/>
          </p:cNvSpPr>
          <p:nvPr>
            <p:ph type="title"/>
          </p:nvPr>
        </p:nvSpPr>
        <p:spPr/>
        <p:txBody>
          <a:bodyPr/>
          <a:lstStyle/>
          <a:p>
            <a:r>
              <a:rPr lang="en-US" dirty="0"/>
              <a:t>Step 1. Select/Edit Parameter File</a:t>
            </a:r>
          </a:p>
        </p:txBody>
      </p:sp>
      <p:sp>
        <p:nvSpPr>
          <p:cNvPr id="3" name="Content Placeholder 2">
            <a:extLst>
              <a:ext uri="{FF2B5EF4-FFF2-40B4-BE49-F238E27FC236}">
                <a16:creationId xmlns:a16="http://schemas.microsoft.com/office/drawing/2014/main" id="{B0185684-28E0-5346-9045-E63406771FCA}"/>
              </a:ext>
            </a:extLst>
          </p:cNvPr>
          <p:cNvSpPr>
            <a:spLocks noGrp="1"/>
          </p:cNvSpPr>
          <p:nvPr>
            <p:ph sz="half" idx="1"/>
          </p:nvPr>
        </p:nvSpPr>
        <p:spPr>
          <a:xfrm>
            <a:off x="457200" y="1254760"/>
            <a:ext cx="8091714" cy="5024120"/>
          </a:xfrm>
        </p:spPr>
        <p:txBody>
          <a:bodyPr/>
          <a:lstStyle/>
          <a:p>
            <a:r>
              <a:rPr lang="en-US" dirty="0"/>
              <a:t>honolulu2019.ctl file exists – based on previous Calibration parameters</a:t>
            </a:r>
          </a:p>
          <a:p>
            <a:r>
              <a:rPr lang="en-US" dirty="0"/>
              <a:t>Possible edits include GTFS updates/Model Run Name identifier</a:t>
            </a:r>
          </a:p>
          <a:p>
            <a:r>
              <a:rPr lang="en-US" dirty="0"/>
              <a:t>STOPS has the ability to create a parameter file from scratch. But there’s no need for that with OMPO STOPS application as it’s been done!</a:t>
            </a:r>
          </a:p>
          <a:p>
            <a:endParaRPr lang="en-US" dirty="0"/>
          </a:p>
        </p:txBody>
      </p:sp>
      <p:sp>
        <p:nvSpPr>
          <p:cNvPr id="6" name="TextBox 5">
            <a:extLst>
              <a:ext uri="{FF2B5EF4-FFF2-40B4-BE49-F238E27FC236}">
                <a16:creationId xmlns:a16="http://schemas.microsoft.com/office/drawing/2014/main" id="{170E3CB3-B80E-504D-851F-F4FEEC978280}"/>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2118710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2374-3B33-284E-9E99-07868743804E}"/>
              </a:ext>
            </a:extLst>
          </p:cNvPr>
          <p:cNvSpPr>
            <a:spLocks noGrp="1"/>
          </p:cNvSpPr>
          <p:nvPr>
            <p:ph type="title"/>
          </p:nvPr>
        </p:nvSpPr>
        <p:spPr/>
        <p:txBody>
          <a:bodyPr/>
          <a:lstStyle/>
          <a:p>
            <a:r>
              <a:rPr lang="en-US" dirty="0"/>
              <a:t>Purpose of the Parameter File</a:t>
            </a:r>
          </a:p>
        </p:txBody>
      </p:sp>
      <p:sp>
        <p:nvSpPr>
          <p:cNvPr id="3" name="Content Placeholder 2">
            <a:extLst>
              <a:ext uri="{FF2B5EF4-FFF2-40B4-BE49-F238E27FC236}">
                <a16:creationId xmlns:a16="http://schemas.microsoft.com/office/drawing/2014/main" id="{9F894B2D-E425-0D48-991E-0316EBD4985C}"/>
              </a:ext>
            </a:extLst>
          </p:cNvPr>
          <p:cNvSpPr>
            <a:spLocks noGrp="1"/>
          </p:cNvSpPr>
          <p:nvPr>
            <p:ph sz="half" idx="1"/>
          </p:nvPr>
        </p:nvSpPr>
        <p:spPr>
          <a:xfrm>
            <a:off x="174171" y="1097598"/>
            <a:ext cx="8810171" cy="5024120"/>
          </a:xfrm>
        </p:spPr>
        <p:txBody>
          <a:bodyPr/>
          <a:lstStyle/>
          <a:p>
            <a:pPr marL="0" indent="0">
              <a:buNone/>
            </a:pPr>
            <a:r>
              <a:rPr lang="en-US" sz="2200" dirty="0"/>
              <a:t>✅ Defines the geography type of the CTPP (ACS) data</a:t>
            </a:r>
          </a:p>
          <a:p>
            <a:pPr marL="0" indent="0">
              <a:buNone/>
            </a:pPr>
            <a:r>
              <a:rPr lang="en-US" sz="2200" dirty="0"/>
              <a:t>✅ Identifies the appropriate state and MPO</a:t>
            </a:r>
          </a:p>
          <a:p>
            <a:pPr marL="0" indent="0">
              <a:buNone/>
            </a:pPr>
            <a:r>
              <a:rPr lang="en-US" sz="2200" dirty="0"/>
              <a:t>⁉️ Identifies subfolder location of each GTFS file set</a:t>
            </a:r>
          </a:p>
          <a:p>
            <a:pPr marL="0" indent="0">
              <a:buNone/>
            </a:pPr>
            <a:r>
              <a:rPr lang="en-US" sz="2200" dirty="0"/>
              <a:t>✅ Provides trip rates by purpose and autos owned</a:t>
            </a:r>
          </a:p>
          <a:p>
            <a:pPr marL="0" indent="0">
              <a:buNone/>
            </a:pPr>
            <a:r>
              <a:rPr lang="en-US" sz="2200" dirty="0"/>
              <a:t>✅ Provides linked transit trips by purpose and autos owned</a:t>
            </a:r>
          </a:p>
          <a:p>
            <a:pPr marL="0" indent="0">
              <a:buNone/>
            </a:pPr>
            <a:r>
              <a:rPr lang="en-US" sz="2200" dirty="0"/>
              <a:t>⁉️ Specifies the fixed guideway settings</a:t>
            </a:r>
          </a:p>
          <a:p>
            <a:pPr marL="0" indent="0">
              <a:buNone/>
            </a:pPr>
            <a:r>
              <a:rPr lang="en-US" sz="2200" dirty="0"/>
              <a:t>✅ Specifies the CTPP-transit calibration method</a:t>
            </a:r>
          </a:p>
          <a:p>
            <a:pPr marL="0" indent="0">
              <a:buNone/>
            </a:pPr>
            <a:r>
              <a:rPr lang="en-US" sz="2200" dirty="0"/>
              <a:t>✅ Specifies the station-group calibration method</a:t>
            </a:r>
          </a:p>
          <a:p>
            <a:pPr marL="0" indent="0">
              <a:buNone/>
            </a:pPr>
            <a:r>
              <a:rPr lang="en-US" sz="2200" dirty="0"/>
              <a:t>⁉️ Sets the transfer penalty and access mode parameters</a:t>
            </a:r>
          </a:p>
          <a:p>
            <a:pPr marL="0" indent="0">
              <a:buNone/>
            </a:pPr>
            <a:endParaRPr lang="en-US" sz="2200" dirty="0"/>
          </a:p>
          <a:p>
            <a:pPr marL="0" indent="0">
              <a:buNone/>
            </a:pPr>
            <a:r>
              <a:rPr lang="en-US" sz="2200" dirty="0"/>
              <a:t>Where, ✅ indicates items already set for Honolulu and,</a:t>
            </a:r>
          </a:p>
          <a:p>
            <a:pPr marL="0" indent="0">
              <a:buNone/>
            </a:pPr>
            <a:r>
              <a:rPr lang="en-US" sz="2200" dirty="0"/>
              <a:t>	  ⁉️ indicates items that may change for BLD runs</a:t>
            </a:r>
          </a:p>
          <a:p>
            <a:pPr marL="0" indent="0">
              <a:buNone/>
            </a:pPr>
            <a:endParaRPr lang="en-US" sz="2200" dirty="0"/>
          </a:p>
        </p:txBody>
      </p:sp>
      <p:sp>
        <p:nvSpPr>
          <p:cNvPr id="6" name="TextBox 5">
            <a:extLst>
              <a:ext uri="{FF2B5EF4-FFF2-40B4-BE49-F238E27FC236}">
                <a16:creationId xmlns:a16="http://schemas.microsoft.com/office/drawing/2014/main" id="{4C145BD0-6576-E445-9A5D-B04CB2F26684}"/>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09990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a:t>Outcomes in STOPS</a:t>
            </a:r>
          </a:p>
          <a:p>
            <a:pPr lvl="1"/>
            <a:r>
              <a:rPr lang="en-US" altLang="en-US" dirty="0"/>
              <a:t>Efficient application on standard Windows computer</a:t>
            </a:r>
          </a:p>
          <a:p>
            <a:pPr lvl="1"/>
            <a:r>
              <a:rPr lang="en-US" dirty="0"/>
              <a:t>GIS package is a necessary tool for some tasks</a:t>
            </a:r>
          </a:p>
          <a:p>
            <a:pPr lvl="1"/>
            <a:r>
              <a:rPr lang="en-US" altLang="en-US" dirty="0"/>
              <a:t>No other transportation software needed, although s</a:t>
            </a:r>
            <a:r>
              <a:rPr lang="en-US" dirty="0"/>
              <a:t>cheduling software might be preferred to STOPS GTFS editor for transit networks </a:t>
            </a:r>
          </a:p>
          <a:p>
            <a:pPr lvl="2"/>
            <a:endParaRPr lang="en-US" dirty="0"/>
          </a:p>
        </p:txBody>
      </p:sp>
      <p:sp>
        <p:nvSpPr>
          <p:cNvPr id="2" name="Title 1"/>
          <p:cNvSpPr>
            <a:spLocks noGrp="1"/>
          </p:cNvSpPr>
          <p:nvPr>
            <p:ph type="title"/>
          </p:nvPr>
        </p:nvSpPr>
        <p:spPr/>
        <p:txBody>
          <a:bodyPr/>
          <a:lstStyle/>
          <a:p>
            <a:r>
              <a:rPr lang="en-US" altLang="en-US" dirty="0"/>
              <a:t>Design Standards and Outcomes</a:t>
            </a:r>
            <a:endParaRPr lang="en-US" dirty="0"/>
          </a:p>
        </p:txBody>
      </p:sp>
      <p:sp>
        <p:nvSpPr>
          <p:cNvPr id="6" name="TextBox 5">
            <a:extLst>
              <a:ext uri="{FF2B5EF4-FFF2-40B4-BE49-F238E27FC236}">
                <a16:creationId xmlns:a16="http://schemas.microsoft.com/office/drawing/2014/main" id="{B3D2BFDB-B23C-7049-BDC4-2EB4236C22F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custDataLst>
      <p:tags r:id="rId1"/>
    </p:custDataLst>
    <p:extLst>
      <p:ext uri="{BB962C8B-B14F-4D97-AF65-F5344CB8AC3E}">
        <p14:creationId xmlns:p14="http://schemas.microsoft.com/office/powerpoint/2010/main" val="188587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16B2-4B73-044D-99A6-556D4DD4E434}"/>
              </a:ext>
            </a:extLst>
          </p:cNvPr>
          <p:cNvSpPr>
            <a:spLocks noGrp="1"/>
          </p:cNvSpPr>
          <p:nvPr>
            <p:ph type="title"/>
          </p:nvPr>
        </p:nvSpPr>
        <p:spPr>
          <a:xfrm>
            <a:off x="457201" y="91441"/>
            <a:ext cx="8229600" cy="822960"/>
          </a:xfrm>
        </p:spPr>
        <p:txBody>
          <a:bodyPr/>
          <a:lstStyle/>
          <a:p>
            <a:r>
              <a:rPr lang="en-US" dirty="0"/>
              <a:t>honolulu2019.ctl</a:t>
            </a:r>
          </a:p>
        </p:txBody>
      </p:sp>
      <p:pic>
        <p:nvPicPr>
          <p:cNvPr id="6" name="Content Placeholder 5">
            <a:extLst>
              <a:ext uri="{FF2B5EF4-FFF2-40B4-BE49-F238E27FC236}">
                <a16:creationId xmlns:a16="http://schemas.microsoft.com/office/drawing/2014/main" id="{637D615C-61AE-0A45-8DFE-10427008AF80}"/>
              </a:ext>
            </a:extLst>
          </p:cNvPr>
          <p:cNvPicPr>
            <a:picLocks noGrp="1"/>
          </p:cNvPicPr>
          <p:nvPr>
            <p:ph sz="half" idx="1"/>
          </p:nvPr>
        </p:nvPicPr>
        <p:blipFill rotWithShape="1">
          <a:blip r:embed="rId3" cstate="print"/>
          <a:srcRect l="18523" t="10730" r="21897" b="5446"/>
          <a:stretch/>
        </p:blipFill>
        <p:spPr bwMode="auto">
          <a:xfrm>
            <a:off x="1135296" y="795839"/>
            <a:ext cx="6873410" cy="5526266"/>
          </a:xfrm>
          <a:prstGeom prst="rect">
            <a:avLst/>
          </a:prstGeom>
          <a:noFill/>
          <a:ln w="9525">
            <a:noFill/>
            <a:miter lim="800000"/>
            <a:headEnd/>
            <a:tailEnd/>
          </a:ln>
        </p:spPr>
      </p:pic>
      <p:sp>
        <p:nvSpPr>
          <p:cNvPr id="7" name="TextBox 6">
            <a:extLst>
              <a:ext uri="{FF2B5EF4-FFF2-40B4-BE49-F238E27FC236}">
                <a16:creationId xmlns:a16="http://schemas.microsoft.com/office/drawing/2014/main" id="{9B80C93C-6B64-DD4B-A4D5-D22A2A9A10E1}"/>
              </a:ext>
            </a:extLst>
          </p:cNvPr>
          <p:cNvSpPr txBox="1"/>
          <p:nvPr/>
        </p:nvSpPr>
        <p:spPr>
          <a:xfrm>
            <a:off x="5337426" y="2497091"/>
            <a:ext cx="2933272" cy="1200329"/>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Possible Updates:</a:t>
            </a:r>
          </a:p>
          <a:p>
            <a:r>
              <a:rPr lang="en-US" dirty="0">
                <a:latin typeface="+mn-lt"/>
              </a:rPr>
              <a:t>Run Name</a:t>
            </a:r>
          </a:p>
          <a:p>
            <a:r>
              <a:rPr lang="en-US" dirty="0">
                <a:latin typeface="+mn-lt"/>
              </a:rPr>
              <a:t>GTFS Files</a:t>
            </a:r>
          </a:p>
          <a:p>
            <a:r>
              <a:rPr lang="en-US" dirty="0">
                <a:latin typeface="+mn-lt"/>
              </a:rPr>
              <a:t>Schedule Day</a:t>
            </a:r>
          </a:p>
        </p:txBody>
      </p:sp>
      <p:cxnSp>
        <p:nvCxnSpPr>
          <p:cNvPr id="8" name="Straight Arrow Connector 7">
            <a:extLst>
              <a:ext uri="{FF2B5EF4-FFF2-40B4-BE49-F238E27FC236}">
                <a16:creationId xmlns:a16="http://schemas.microsoft.com/office/drawing/2014/main" id="{2DE6A234-0EC0-8F4D-8F55-1FAAC0B47D70}"/>
              </a:ext>
            </a:extLst>
          </p:cNvPr>
          <p:cNvCxnSpPr>
            <a:cxnSpLocks/>
          </p:cNvCxnSpPr>
          <p:nvPr/>
        </p:nvCxnSpPr>
        <p:spPr>
          <a:xfrm flipH="1" flipV="1">
            <a:off x="3222171" y="1230432"/>
            <a:ext cx="2115255" cy="170797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26CD4D-6090-F044-AE63-E9D42EE6A522}"/>
              </a:ext>
            </a:extLst>
          </p:cNvPr>
          <p:cNvCxnSpPr>
            <a:cxnSpLocks/>
          </p:cNvCxnSpPr>
          <p:nvPr/>
        </p:nvCxnSpPr>
        <p:spPr>
          <a:xfrm flipH="1" flipV="1">
            <a:off x="2779404" y="2759537"/>
            <a:ext cx="2532581" cy="1952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3BDD5E-4572-C544-ABC0-094067733264}"/>
              </a:ext>
            </a:extLst>
          </p:cNvPr>
          <p:cNvCxnSpPr>
            <a:cxnSpLocks/>
          </p:cNvCxnSpPr>
          <p:nvPr/>
        </p:nvCxnSpPr>
        <p:spPr>
          <a:xfrm flipH="1" flipV="1">
            <a:off x="2779404" y="3294743"/>
            <a:ext cx="2558023" cy="15737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2679CE-CE82-F44B-A23F-6EE35572CF24}"/>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
        <p:nvSpPr>
          <p:cNvPr id="11" name="TextBox 10">
            <a:extLst>
              <a:ext uri="{FF2B5EF4-FFF2-40B4-BE49-F238E27FC236}">
                <a16:creationId xmlns:a16="http://schemas.microsoft.com/office/drawing/2014/main" id="{DCCECF68-3AAD-A34E-B1E3-D2C6BDD53581}"/>
              </a:ext>
            </a:extLst>
          </p:cNvPr>
          <p:cNvSpPr txBox="1"/>
          <p:nvPr/>
        </p:nvSpPr>
        <p:spPr>
          <a:xfrm>
            <a:off x="5897487" y="3863983"/>
            <a:ext cx="2898170" cy="646331"/>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8100">
            <a:solidFill>
              <a:srgbClr val="FF0000"/>
            </a:solidFill>
          </a:ln>
        </p:spPr>
        <p:txBody>
          <a:bodyPr wrap="square" rtlCol="0">
            <a:spAutoFit/>
          </a:bodyPr>
          <a:lstStyle/>
          <a:p>
            <a:r>
              <a:rPr lang="en-US" dirty="0">
                <a:latin typeface="+mn-lt"/>
              </a:rPr>
              <a:t>Group Calibration = 10 does not change</a:t>
            </a:r>
          </a:p>
        </p:txBody>
      </p:sp>
      <p:cxnSp>
        <p:nvCxnSpPr>
          <p:cNvPr id="12" name="Straight Arrow Connector 11">
            <a:extLst>
              <a:ext uri="{FF2B5EF4-FFF2-40B4-BE49-F238E27FC236}">
                <a16:creationId xmlns:a16="http://schemas.microsoft.com/office/drawing/2014/main" id="{FBFC7577-C237-5744-BE4C-02F8FEC8B6E1}"/>
              </a:ext>
            </a:extLst>
          </p:cNvPr>
          <p:cNvCxnSpPr>
            <a:cxnSpLocks/>
          </p:cNvCxnSpPr>
          <p:nvPr/>
        </p:nvCxnSpPr>
        <p:spPr>
          <a:xfrm flipH="1">
            <a:off x="7068742" y="4862233"/>
            <a:ext cx="107757" cy="53654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28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3C82-306C-084E-A58C-E47C63512344}"/>
              </a:ext>
            </a:extLst>
          </p:cNvPr>
          <p:cNvSpPr>
            <a:spLocks noGrp="1"/>
          </p:cNvSpPr>
          <p:nvPr>
            <p:ph type="title"/>
          </p:nvPr>
        </p:nvSpPr>
        <p:spPr/>
        <p:txBody>
          <a:bodyPr/>
          <a:lstStyle/>
          <a:p>
            <a:r>
              <a:rPr lang="en-US" dirty="0"/>
              <a:t>Steps to Configure STOPS	</a:t>
            </a:r>
          </a:p>
        </p:txBody>
      </p:sp>
      <p:sp>
        <p:nvSpPr>
          <p:cNvPr id="3" name="Content Placeholder 2">
            <a:extLst>
              <a:ext uri="{FF2B5EF4-FFF2-40B4-BE49-F238E27FC236}">
                <a16:creationId xmlns:a16="http://schemas.microsoft.com/office/drawing/2014/main" id="{39D85D76-F644-6247-B38B-379B76DFFF98}"/>
              </a:ext>
            </a:extLst>
          </p:cNvPr>
          <p:cNvSpPr>
            <a:spLocks noGrp="1"/>
          </p:cNvSpPr>
          <p:nvPr>
            <p:ph sz="half" idx="1"/>
          </p:nvPr>
        </p:nvSpPr>
        <p:spPr>
          <a:xfrm>
            <a:off x="457200" y="1277620"/>
            <a:ext cx="8498114" cy="5024120"/>
          </a:xfrm>
        </p:spPr>
        <p:txBody>
          <a:bodyPr/>
          <a:lstStyle/>
          <a:p>
            <a:pPr marL="0" indent="0">
              <a:buNone/>
            </a:pPr>
            <a:r>
              <a:rPr lang="en-US" dirty="0"/>
              <a:t>Step 1.  Create/select parameter file</a:t>
            </a:r>
          </a:p>
          <a:p>
            <a:pPr marL="0" indent="0">
              <a:buNone/>
            </a:pPr>
            <a:r>
              <a:rPr lang="en-US" dirty="0"/>
              <a:t>Step 2.  Edit parameter file</a:t>
            </a:r>
          </a:p>
          <a:p>
            <a:pPr marL="0" indent="0">
              <a:buNone/>
            </a:pPr>
            <a:r>
              <a:rPr lang="en-US" dirty="0"/>
              <a:t>Step 3.  List and check TAZ &amp; CTPP filenames</a:t>
            </a:r>
          </a:p>
          <a:p>
            <a:pPr marL="0" indent="0">
              <a:buNone/>
            </a:pPr>
            <a:r>
              <a:rPr lang="en-US" dirty="0"/>
              <a:t>Step 4.  Define forecast years</a:t>
            </a:r>
          </a:p>
          <a:p>
            <a:pPr marL="0" indent="0">
              <a:buNone/>
            </a:pPr>
            <a:r>
              <a:rPr lang="en-US" dirty="0"/>
              <a:t>Step 5.  List and check GTFS files</a:t>
            </a:r>
          </a:p>
          <a:p>
            <a:pPr marL="0" indent="0">
              <a:buNone/>
            </a:pPr>
            <a:r>
              <a:rPr lang="en-US" dirty="0"/>
              <a:t>Step 6.  Specify station locations</a:t>
            </a:r>
          </a:p>
        </p:txBody>
      </p:sp>
      <p:sp>
        <p:nvSpPr>
          <p:cNvPr id="6" name="TextBox 5">
            <a:extLst>
              <a:ext uri="{FF2B5EF4-FFF2-40B4-BE49-F238E27FC236}">
                <a16:creationId xmlns:a16="http://schemas.microsoft.com/office/drawing/2014/main" id="{DA2003D3-2A9C-9A4A-B4FF-D62198E3BC4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39934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66C2-3D1F-4B40-BF43-09529DDA9122}"/>
              </a:ext>
            </a:extLst>
          </p:cNvPr>
          <p:cNvSpPr>
            <a:spLocks noGrp="1"/>
          </p:cNvSpPr>
          <p:nvPr>
            <p:ph type="title"/>
          </p:nvPr>
        </p:nvSpPr>
        <p:spPr/>
        <p:txBody>
          <a:bodyPr/>
          <a:lstStyle/>
          <a:p>
            <a:r>
              <a:rPr lang="en-US" sz="3600" dirty="0"/>
              <a:t>Step 3. List and check TAZ/CTPP files</a:t>
            </a:r>
          </a:p>
        </p:txBody>
      </p:sp>
      <p:pic>
        <p:nvPicPr>
          <p:cNvPr id="6" name="Content Placeholder 5">
            <a:extLst>
              <a:ext uri="{FF2B5EF4-FFF2-40B4-BE49-F238E27FC236}">
                <a16:creationId xmlns:a16="http://schemas.microsoft.com/office/drawing/2014/main" id="{C06822AD-B6F4-F14D-9A83-D23ADDC98C71}"/>
              </a:ext>
            </a:extLst>
          </p:cNvPr>
          <p:cNvPicPr>
            <a:picLocks noGrp="1"/>
          </p:cNvPicPr>
          <p:nvPr>
            <p:ph sz="half" idx="1"/>
          </p:nvPr>
        </p:nvPicPr>
        <p:blipFill rotWithShape="1">
          <a:blip r:embed="rId2" cstate="print"/>
          <a:srcRect l="18673" t="14986" r="21042" b="9809"/>
          <a:stretch/>
        </p:blipFill>
        <p:spPr bwMode="auto">
          <a:xfrm>
            <a:off x="1886856" y="1669143"/>
            <a:ext cx="4615543" cy="4005943"/>
          </a:xfrm>
          <a:prstGeom prst="rect">
            <a:avLst/>
          </a:prstGeom>
          <a:noFill/>
          <a:ln w="9525">
            <a:noFill/>
            <a:miter lim="800000"/>
            <a:headEnd/>
            <a:tailEnd/>
          </a:ln>
        </p:spPr>
      </p:pic>
      <p:sp>
        <p:nvSpPr>
          <p:cNvPr id="7" name="TextBox 6">
            <a:extLst>
              <a:ext uri="{FF2B5EF4-FFF2-40B4-BE49-F238E27FC236}">
                <a16:creationId xmlns:a16="http://schemas.microsoft.com/office/drawing/2014/main" id="{2662A1EE-C10E-604A-A25F-3F4BC08BDA77}"/>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105359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9FC-491D-3748-B48B-137CD12AAD52}"/>
              </a:ext>
            </a:extLst>
          </p:cNvPr>
          <p:cNvSpPr>
            <a:spLocks noGrp="1"/>
          </p:cNvSpPr>
          <p:nvPr>
            <p:ph type="title"/>
          </p:nvPr>
        </p:nvSpPr>
        <p:spPr/>
        <p:txBody>
          <a:bodyPr/>
          <a:lstStyle/>
          <a:p>
            <a:r>
              <a:rPr lang="en-US" dirty="0"/>
              <a:t>Step 4.  Define forecast years</a:t>
            </a:r>
            <a:br>
              <a:rPr lang="en-US" dirty="0"/>
            </a:br>
            <a:endParaRPr lang="en-US" dirty="0"/>
          </a:p>
        </p:txBody>
      </p:sp>
      <p:pic>
        <p:nvPicPr>
          <p:cNvPr id="6" name="Content Placeholder 5">
            <a:extLst>
              <a:ext uri="{FF2B5EF4-FFF2-40B4-BE49-F238E27FC236}">
                <a16:creationId xmlns:a16="http://schemas.microsoft.com/office/drawing/2014/main" id="{F6C7C7FF-CCAF-FD48-B283-472639AAD0C9}"/>
              </a:ext>
            </a:extLst>
          </p:cNvPr>
          <p:cNvPicPr>
            <a:picLocks noGrp="1"/>
          </p:cNvPicPr>
          <p:nvPr>
            <p:ph sz="half" idx="1"/>
          </p:nvPr>
        </p:nvPicPr>
        <p:blipFill rotWithShape="1">
          <a:blip r:embed="rId2" cstate="print"/>
          <a:srcRect l="14913" t="10263" r="24703" b="14211"/>
          <a:stretch/>
        </p:blipFill>
        <p:spPr bwMode="auto">
          <a:xfrm>
            <a:off x="1074057" y="1097598"/>
            <a:ext cx="6226629" cy="4925831"/>
          </a:xfrm>
          <a:prstGeom prst="rect">
            <a:avLst/>
          </a:prstGeom>
          <a:noFill/>
          <a:ln w="9525">
            <a:noFill/>
            <a:miter lim="800000"/>
            <a:headEnd/>
            <a:tailEnd/>
          </a:ln>
        </p:spPr>
      </p:pic>
      <p:sp>
        <p:nvSpPr>
          <p:cNvPr id="7" name="TextBox 6">
            <a:extLst>
              <a:ext uri="{FF2B5EF4-FFF2-40B4-BE49-F238E27FC236}">
                <a16:creationId xmlns:a16="http://schemas.microsoft.com/office/drawing/2014/main" id="{DBB514A2-1D6D-0A49-9D6F-6E284D1AD797}"/>
              </a:ext>
            </a:extLst>
          </p:cNvPr>
          <p:cNvSpPr txBox="1"/>
          <p:nvPr/>
        </p:nvSpPr>
        <p:spPr>
          <a:xfrm>
            <a:off x="5337426" y="2312425"/>
            <a:ext cx="2933272"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Define Forecast Years</a:t>
            </a:r>
          </a:p>
        </p:txBody>
      </p:sp>
      <p:cxnSp>
        <p:nvCxnSpPr>
          <p:cNvPr id="8" name="Straight Arrow Connector 7">
            <a:extLst>
              <a:ext uri="{FF2B5EF4-FFF2-40B4-BE49-F238E27FC236}">
                <a16:creationId xmlns:a16="http://schemas.microsoft.com/office/drawing/2014/main" id="{96317804-9756-AC4F-8C05-6AE6AF36066C}"/>
              </a:ext>
            </a:extLst>
          </p:cNvPr>
          <p:cNvCxnSpPr>
            <a:cxnSpLocks/>
          </p:cNvCxnSpPr>
          <p:nvPr/>
        </p:nvCxnSpPr>
        <p:spPr>
          <a:xfrm flipH="1">
            <a:off x="3236360" y="2497091"/>
            <a:ext cx="2101066" cy="51350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FFA1259-2CF7-D349-8759-6ABA2D57B13E}"/>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3717018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FC54-765C-9C4C-B733-8EECC77ED703}"/>
              </a:ext>
            </a:extLst>
          </p:cNvPr>
          <p:cNvSpPr>
            <a:spLocks noGrp="1"/>
          </p:cNvSpPr>
          <p:nvPr>
            <p:ph type="title"/>
          </p:nvPr>
        </p:nvSpPr>
        <p:spPr/>
        <p:txBody>
          <a:bodyPr/>
          <a:lstStyle/>
          <a:p>
            <a:r>
              <a:rPr lang="en-US" dirty="0"/>
              <a:t>Step 4. Define forecast years</a:t>
            </a:r>
          </a:p>
        </p:txBody>
      </p:sp>
      <p:pic>
        <p:nvPicPr>
          <p:cNvPr id="6" name="Content Placeholder 5">
            <a:extLst>
              <a:ext uri="{FF2B5EF4-FFF2-40B4-BE49-F238E27FC236}">
                <a16:creationId xmlns:a16="http://schemas.microsoft.com/office/drawing/2014/main" id="{B2507431-BEDD-1747-BA36-BEC456165AF6}"/>
              </a:ext>
            </a:extLst>
          </p:cNvPr>
          <p:cNvPicPr>
            <a:picLocks noGrp="1"/>
          </p:cNvPicPr>
          <p:nvPr>
            <p:ph sz="half" idx="1"/>
          </p:nvPr>
        </p:nvPicPr>
        <p:blipFill rotWithShape="1">
          <a:blip r:embed="rId2" cstate="print"/>
          <a:srcRect t="3277" r="32871" b="43294"/>
          <a:stretch/>
        </p:blipFill>
        <p:spPr bwMode="auto">
          <a:xfrm>
            <a:off x="457200" y="1273996"/>
            <a:ext cx="7402530" cy="4746660"/>
          </a:xfrm>
          <a:prstGeom prst="rect">
            <a:avLst/>
          </a:prstGeom>
          <a:noFill/>
          <a:ln w="9525">
            <a:noFill/>
            <a:miter lim="800000"/>
            <a:headEnd/>
            <a:tailEnd/>
          </a:ln>
        </p:spPr>
      </p:pic>
      <p:sp>
        <p:nvSpPr>
          <p:cNvPr id="7" name="TextBox 6">
            <a:extLst>
              <a:ext uri="{FF2B5EF4-FFF2-40B4-BE49-F238E27FC236}">
                <a16:creationId xmlns:a16="http://schemas.microsoft.com/office/drawing/2014/main" id="{50E7C19A-9F4C-F34E-B9B0-B187F44F4982}"/>
              </a:ext>
            </a:extLst>
          </p:cNvPr>
          <p:cNvSpPr txBox="1"/>
          <p:nvPr/>
        </p:nvSpPr>
        <p:spPr>
          <a:xfrm>
            <a:off x="5491538" y="1798449"/>
            <a:ext cx="2933272"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Define Forecast Years❓</a:t>
            </a:r>
          </a:p>
        </p:txBody>
      </p:sp>
      <p:sp>
        <p:nvSpPr>
          <p:cNvPr id="8" name="TextBox 7">
            <a:extLst>
              <a:ext uri="{FF2B5EF4-FFF2-40B4-BE49-F238E27FC236}">
                <a16:creationId xmlns:a16="http://schemas.microsoft.com/office/drawing/2014/main" id="{ADA0842A-4DD0-ED43-926F-1FD45379228F}"/>
              </a:ext>
            </a:extLst>
          </p:cNvPr>
          <p:cNvSpPr txBox="1"/>
          <p:nvPr/>
        </p:nvSpPr>
        <p:spPr>
          <a:xfrm>
            <a:off x="-157538" y="1981874"/>
            <a:ext cx="2933272"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CTPP –do not change</a:t>
            </a:r>
          </a:p>
        </p:txBody>
      </p:sp>
      <p:sp>
        <p:nvSpPr>
          <p:cNvPr id="9" name="TextBox 8">
            <a:extLst>
              <a:ext uri="{FF2B5EF4-FFF2-40B4-BE49-F238E27FC236}">
                <a16:creationId xmlns:a16="http://schemas.microsoft.com/office/drawing/2014/main" id="{EFBD7BC7-9C89-CC4E-B913-E5786D3BD85B}"/>
              </a:ext>
            </a:extLst>
          </p:cNvPr>
          <p:cNvSpPr txBox="1"/>
          <p:nvPr/>
        </p:nvSpPr>
        <p:spPr>
          <a:xfrm>
            <a:off x="5643938" y="4373837"/>
            <a:ext cx="3500062" cy="646331"/>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2015Pop/</a:t>
            </a:r>
            <a:r>
              <a:rPr lang="en-US" dirty="0" err="1">
                <a:latin typeface="+mn-lt"/>
              </a:rPr>
              <a:t>Emp</a:t>
            </a:r>
            <a:r>
              <a:rPr lang="en-US" dirty="0">
                <a:latin typeface="+mn-lt"/>
              </a:rPr>
              <a:t> – could be changed?</a:t>
            </a:r>
          </a:p>
        </p:txBody>
      </p:sp>
      <p:sp>
        <p:nvSpPr>
          <p:cNvPr id="10" name="TextBox 9">
            <a:extLst>
              <a:ext uri="{FF2B5EF4-FFF2-40B4-BE49-F238E27FC236}">
                <a16:creationId xmlns:a16="http://schemas.microsoft.com/office/drawing/2014/main" id="{01CC0D50-6ACC-564B-87FD-DE9F45B264E4}"/>
              </a:ext>
            </a:extLst>
          </p:cNvPr>
          <p:cNvSpPr txBox="1"/>
          <p:nvPr/>
        </p:nvSpPr>
        <p:spPr>
          <a:xfrm>
            <a:off x="2282576" y="5196566"/>
            <a:ext cx="3500062" cy="923330"/>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Weekday Unlinked Transit Trips – from 2012 OBS – do not change!</a:t>
            </a:r>
          </a:p>
        </p:txBody>
      </p:sp>
      <p:cxnSp>
        <p:nvCxnSpPr>
          <p:cNvPr id="11" name="Straight Arrow Connector 10">
            <a:extLst>
              <a:ext uri="{FF2B5EF4-FFF2-40B4-BE49-F238E27FC236}">
                <a16:creationId xmlns:a16="http://schemas.microsoft.com/office/drawing/2014/main" id="{3CAB7C3E-D682-5840-909B-191AB0740F3C}"/>
              </a:ext>
            </a:extLst>
          </p:cNvPr>
          <p:cNvCxnSpPr>
            <a:cxnSpLocks/>
          </p:cNvCxnSpPr>
          <p:nvPr/>
        </p:nvCxnSpPr>
        <p:spPr>
          <a:xfrm>
            <a:off x="1448656" y="2351206"/>
            <a:ext cx="739740" cy="56561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52E132-0B0C-EF4D-9EC8-00B9C6A11770}"/>
              </a:ext>
            </a:extLst>
          </p:cNvPr>
          <p:cNvCxnSpPr>
            <a:cxnSpLocks/>
          </p:cNvCxnSpPr>
          <p:nvPr/>
        </p:nvCxnSpPr>
        <p:spPr>
          <a:xfrm flipH="1">
            <a:off x="4032607" y="2166540"/>
            <a:ext cx="1381874" cy="61775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044E21-E650-FE4C-A100-E12B1E610410}"/>
              </a:ext>
            </a:extLst>
          </p:cNvPr>
          <p:cNvCxnSpPr>
            <a:cxnSpLocks/>
          </p:cNvCxnSpPr>
          <p:nvPr/>
        </p:nvCxnSpPr>
        <p:spPr>
          <a:xfrm flipH="1">
            <a:off x="4953001" y="2202970"/>
            <a:ext cx="1115602" cy="5184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C84E22-0ACB-DD47-B411-934B1AC64FFC}"/>
              </a:ext>
            </a:extLst>
          </p:cNvPr>
          <p:cNvCxnSpPr>
            <a:cxnSpLocks/>
          </p:cNvCxnSpPr>
          <p:nvPr/>
        </p:nvCxnSpPr>
        <p:spPr>
          <a:xfrm flipH="1">
            <a:off x="6988997" y="2202970"/>
            <a:ext cx="300518" cy="32331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F7BC1D4-C44C-B248-B340-BD904787E54E}"/>
              </a:ext>
            </a:extLst>
          </p:cNvPr>
          <p:cNvCxnSpPr>
            <a:cxnSpLocks/>
          </p:cNvCxnSpPr>
          <p:nvPr/>
        </p:nvCxnSpPr>
        <p:spPr>
          <a:xfrm flipH="1" flipV="1">
            <a:off x="3616503" y="4697002"/>
            <a:ext cx="303088" cy="4504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6ED0B3-2FDD-F643-B097-41131AEC1CA8}"/>
              </a:ext>
            </a:extLst>
          </p:cNvPr>
          <p:cNvCxnSpPr>
            <a:cxnSpLocks/>
          </p:cNvCxnSpPr>
          <p:nvPr/>
        </p:nvCxnSpPr>
        <p:spPr>
          <a:xfrm flipH="1" flipV="1">
            <a:off x="4032607" y="3357467"/>
            <a:ext cx="1611332" cy="122258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FA1C0F-3E84-7641-9BD2-59EECC7EF57E}"/>
              </a:ext>
            </a:extLst>
          </p:cNvPr>
          <p:cNvSpPr txBox="1"/>
          <p:nvPr/>
        </p:nvSpPr>
        <p:spPr>
          <a:xfrm>
            <a:off x="4022332" y="2974368"/>
            <a:ext cx="65" cy="276999"/>
          </a:xfrm>
          <a:prstGeom prst="rect">
            <a:avLst/>
          </a:prstGeom>
          <a:noFill/>
        </p:spPr>
        <p:txBody>
          <a:bodyPr wrap="none" lIns="0" tIns="0" rIns="0" bIns="0" rtlCol="0">
            <a:spAutoFit/>
          </a:bodyPr>
          <a:lstStyle/>
          <a:p>
            <a:endParaRPr lang="en-US" dirty="0"/>
          </a:p>
        </p:txBody>
      </p:sp>
      <p:sp>
        <p:nvSpPr>
          <p:cNvPr id="27" name="Rectangle 26">
            <a:extLst>
              <a:ext uri="{FF2B5EF4-FFF2-40B4-BE49-F238E27FC236}">
                <a16:creationId xmlns:a16="http://schemas.microsoft.com/office/drawing/2014/main" id="{3674E870-99BA-4C41-9B66-C470CE17C03A}"/>
              </a:ext>
            </a:extLst>
          </p:cNvPr>
          <p:cNvSpPr/>
          <p:nvPr/>
        </p:nvSpPr>
        <p:spPr>
          <a:xfrm>
            <a:off x="7081766" y="2217275"/>
            <a:ext cx="415498" cy="369332"/>
          </a:xfrm>
          <a:prstGeom prst="rect">
            <a:avLst/>
          </a:prstGeom>
        </p:spPr>
        <p:txBody>
          <a:bodyPr wrap="none">
            <a:spAutoFit/>
          </a:bodyPr>
          <a:lstStyle/>
          <a:p>
            <a:r>
              <a:rPr lang="en-US" dirty="0"/>
              <a:t>❓</a:t>
            </a:r>
          </a:p>
        </p:txBody>
      </p:sp>
      <p:sp>
        <p:nvSpPr>
          <p:cNvPr id="28" name="Rectangle 27">
            <a:extLst>
              <a:ext uri="{FF2B5EF4-FFF2-40B4-BE49-F238E27FC236}">
                <a16:creationId xmlns:a16="http://schemas.microsoft.com/office/drawing/2014/main" id="{11B4DB6D-283A-9045-96EF-29EEA2A82D4B}"/>
              </a:ext>
            </a:extLst>
          </p:cNvPr>
          <p:cNvSpPr/>
          <p:nvPr/>
        </p:nvSpPr>
        <p:spPr>
          <a:xfrm>
            <a:off x="5228440" y="2190908"/>
            <a:ext cx="415498" cy="369332"/>
          </a:xfrm>
          <a:prstGeom prst="rect">
            <a:avLst/>
          </a:prstGeom>
        </p:spPr>
        <p:txBody>
          <a:bodyPr wrap="none">
            <a:spAutoFit/>
          </a:bodyPr>
          <a:lstStyle/>
          <a:p>
            <a:r>
              <a:rPr lang="en-US" dirty="0"/>
              <a:t>❓</a:t>
            </a:r>
          </a:p>
        </p:txBody>
      </p:sp>
      <p:sp>
        <p:nvSpPr>
          <p:cNvPr id="21" name="TextBox 20">
            <a:extLst>
              <a:ext uri="{FF2B5EF4-FFF2-40B4-BE49-F238E27FC236}">
                <a16:creationId xmlns:a16="http://schemas.microsoft.com/office/drawing/2014/main" id="{3CEB53B2-77AA-E74C-8E10-9AA3006C6341}"/>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078676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7BB5-A598-C044-8C14-D7EA1771D8BF}"/>
              </a:ext>
            </a:extLst>
          </p:cNvPr>
          <p:cNvSpPr>
            <a:spLocks noGrp="1"/>
          </p:cNvSpPr>
          <p:nvPr>
            <p:ph type="title"/>
          </p:nvPr>
        </p:nvSpPr>
        <p:spPr/>
        <p:txBody>
          <a:bodyPr/>
          <a:lstStyle/>
          <a:p>
            <a:r>
              <a:rPr lang="en-US" dirty="0"/>
              <a:t>Step 5. List and check GTFS files</a:t>
            </a:r>
          </a:p>
        </p:txBody>
      </p:sp>
      <p:pic>
        <p:nvPicPr>
          <p:cNvPr id="6" name="Content Placeholder 5">
            <a:extLst>
              <a:ext uri="{FF2B5EF4-FFF2-40B4-BE49-F238E27FC236}">
                <a16:creationId xmlns:a16="http://schemas.microsoft.com/office/drawing/2014/main" id="{B4773A5F-9A21-BB4E-8841-4F07966339BE}"/>
              </a:ext>
            </a:extLst>
          </p:cNvPr>
          <p:cNvPicPr>
            <a:picLocks noGrp="1"/>
          </p:cNvPicPr>
          <p:nvPr>
            <p:ph sz="half" idx="1"/>
          </p:nvPr>
        </p:nvPicPr>
        <p:blipFill rotWithShape="1">
          <a:blip r:embed="rId2" cstate="print"/>
          <a:srcRect t="3289" r="26205" b="36349"/>
          <a:stretch/>
        </p:blipFill>
        <p:spPr bwMode="auto">
          <a:xfrm>
            <a:off x="457199" y="1345915"/>
            <a:ext cx="7700482" cy="4572000"/>
          </a:xfrm>
          <a:prstGeom prst="rect">
            <a:avLst/>
          </a:prstGeom>
          <a:noFill/>
          <a:ln w="9525">
            <a:noFill/>
            <a:miter lim="800000"/>
            <a:headEnd/>
            <a:tailEnd/>
          </a:ln>
        </p:spPr>
      </p:pic>
      <p:sp>
        <p:nvSpPr>
          <p:cNvPr id="7" name="TextBox 6">
            <a:extLst>
              <a:ext uri="{FF2B5EF4-FFF2-40B4-BE49-F238E27FC236}">
                <a16:creationId xmlns:a16="http://schemas.microsoft.com/office/drawing/2014/main" id="{C5B5ACAC-DE50-BC49-AE90-76805F6BA793}"/>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81928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5EBB-47B7-3B4D-A925-27B2AB5B9853}"/>
              </a:ext>
            </a:extLst>
          </p:cNvPr>
          <p:cNvSpPr>
            <a:spLocks noGrp="1"/>
          </p:cNvSpPr>
          <p:nvPr>
            <p:ph type="title"/>
          </p:nvPr>
        </p:nvSpPr>
        <p:spPr/>
        <p:txBody>
          <a:bodyPr/>
          <a:lstStyle/>
          <a:p>
            <a:r>
              <a:rPr lang="en-US" dirty="0"/>
              <a:t>Step 6. Specify station locations</a:t>
            </a:r>
          </a:p>
        </p:txBody>
      </p:sp>
      <p:pic>
        <p:nvPicPr>
          <p:cNvPr id="6" name="Content Placeholder 5">
            <a:extLst>
              <a:ext uri="{FF2B5EF4-FFF2-40B4-BE49-F238E27FC236}">
                <a16:creationId xmlns:a16="http://schemas.microsoft.com/office/drawing/2014/main" id="{894570D3-7BA3-AC4B-905A-EAA8AB54ADA4}"/>
              </a:ext>
            </a:extLst>
          </p:cNvPr>
          <p:cNvPicPr>
            <a:picLocks noGrp="1"/>
          </p:cNvPicPr>
          <p:nvPr>
            <p:ph sz="half" idx="1"/>
          </p:nvPr>
        </p:nvPicPr>
        <p:blipFill rotWithShape="1">
          <a:blip r:embed="rId2" cstate="print"/>
          <a:srcRect l="14657" t="10099" r="24614" b="14543"/>
          <a:stretch/>
        </p:blipFill>
        <p:spPr bwMode="auto">
          <a:xfrm>
            <a:off x="559942" y="1097598"/>
            <a:ext cx="7669658" cy="5218042"/>
          </a:xfrm>
          <a:prstGeom prst="rect">
            <a:avLst/>
          </a:prstGeom>
          <a:noFill/>
          <a:ln w="9525">
            <a:noFill/>
            <a:miter lim="800000"/>
            <a:headEnd/>
            <a:tailEnd/>
          </a:ln>
        </p:spPr>
      </p:pic>
      <p:sp>
        <p:nvSpPr>
          <p:cNvPr id="7" name="TextBox 6">
            <a:extLst>
              <a:ext uri="{FF2B5EF4-FFF2-40B4-BE49-F238E27FC236}">
                <a16:creationId xmlns:a16="http://schemas.microsoft.com/office/drawing/2014/main" id="{289081CF-C088-2541-A00A-0C4F10BE6602}"/>
              </a:ext>
            </a:extLst>
          </p:cNvPr>
          <p:cNvSpPr txBox="1"/>
          <p:nvPr/>
        </p:nvSpPr>
        <p:spPr>
          <a:xfrm>
            <a:off x="5337425" y="2497091"/>
            <a:ext cx="3077109" cy="369332"/>
          </a:xfrm>
          <a:prstGeom prst="rect">
            <a:avLst/>
          </a:prstGeom>
          <a:gradFill flip="none" rotWithShape="1">
            <a:gsLst>
              <a:gs pos="0">
                <a:srgbClr val="3399FF">
                  <a:tint val="66000"/>
                  <a:satMod val="160000"/>
                </a:srgbClr>
              </a:gs>
              <a:gs pos="50000">
                <a:srgbClr val="3399FF">
                  <a:tint val="44500"/>
                  <a:satMod val="160000"/>
                </a:srgbClr>
              </a:gs>
              <a:gs pos="100000">
                <a:srgbClr val="3399FF">
                  <a:tint val="23500"/>
                  <a:satMod val="160000"/>
                </a:srgbClr>
              </a:gs>
            </a:gsLst>
            <a:lin ang="2700000" scaled="1"/>
            <a:tileRect/>
          </a:gradFill>
          <a:ln w="31750">
            <a:solidFill>
              <a:srgbClr val="FF0000"/>
            </a:solidFill>
          </a:ln>
        </p:spPr>
        <p:txBody>
          <a:bodyPr wrap="square" rtlCol="0">
            <a:spAutoFit/>
          </a:bodyPr>
          <a:lstStyle/>
          <a:p>
            <a:r>
              <a:rPr lang="en-US" dirty="0">
                <a:latin typeface="+mn-lt"/>
              </a:rPr>
              <a:t>Specify Station Locations</a:t>
            </a:r>
          </a:p>
        </p:txBody>
      </p:sp>
      <p:cxnSp>
        <p:nvCxnSpPr>
          <p:cNvPr id="8" name="Straight Arrow Connector 7">
            <a:extLst>
              <a:ext uri="{FF2B5EF4-FFF2-40B4-BE49-F238E27FC236}">
                <a16:creationId xmlns:a16="http://schemas.microsoft.com/office/drawing/2014/main" id="{FD85033B-B514-1748-8F89-9990111C5346}"/>
              </a:ext>
            </a:extLst>
          </p:cNvPr>
          <p:cNvCxnSpPr>
            <a:cxnSpLocks/>
          </p:cNvCxnSpPr>
          <p:nvPr/>
        </p:nvCxnSpPr>
        <p:spPr>
          <a:xfrm flipH="1">
            <a:off x="3236359" y="2692732"/>
            <a:ext cx="2101066" cy="109694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572EBB1-17CC-F444-8337-93B56C02CC8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053004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6E50-F29C-5A4E-9C8D-BD634C6BC6AD}"/>
              </a:ext>
            </a:extLst>
          </p:cNvPr>
          <p:cNvSpPr>
            <a:spLocks noGrp="1"/>
          </p:cNvSpPr>
          <p:nvPr>
            <p:ph type="title"/>
          </p:nvPr>
        </p:nvSpPr>
        <p:spPr/>
        <p:txBody>
          <a:bodyPr/>
          <a:lstStyle/>
          <a:p>
            <a:r>
              <a:rPr lang="en-US" dirty="0"/>
              <a:t>Step 6. Specify station locations</a:t>
            </a:r>
          </a:p>
        </p:txBody>
      </p:sp>
      <p:pic>
        <p:nvPicPr>
          <p:cNvPr id="6" name="Content Placeholder 5">
            <a:extLst>
              <a:ext uri="{FF2B5EF4-FFF2-40B4-BE49-F238E27FC236}">
                <a16:creationId xmlns:a16="http://schemas.microsoft.com/office/drawing/2014/main" id="{FD7B9C31-07B6-A14B-9FB9-210172D37E2F}"/>
              </a:ext>
            </a:extLst>
          </p:cNvPr>
          <p:cNvPicPr>
            <a:picLocks noGrp="1"/>
          </p:cNvPicPr>
          <p:nvPr>
            <p:ph sz="half" idx="1"/>
          </p:nvPr>
        </p:nvPicPr>
        <p:blipFill rotWithShape="1">
          <a:blip r:embed="rId2" cstate="print"/>
          <a:srcRect l="3305" t="4835" r="9444" b="6121"/>
          <a:stretch/>
        </p:blipFill>
        <p:spPr bwMode="auto">
          <a:xfrm>
            <a:off x="711199" y="1097598"/>
            <a:ext cx="7489372" cy="5041945"/>
          </a:xfrm>
          <a:prstGeom prst="rect">
            <a:avLst/>
          </a:prstGeom>
          <a:noFill/>
          <a:ln w="9525">
            <a:noFill/>
            <a:miter lim="800000"/>
            <a:headEnd/>
            <a:tailEnd/>
          </a:ln>
        </p:spPr>
      </p:pic>
      <p:sp>
        <p:nvSpPr>
          <p:cNvPr id="7" name="TextBox 6">
            <a:extLst>
              <a:ext uri="{FF2B5EF4-FFF2-40B4-BE49-F238E27FC236}">
                <a16:creationId xmlns:a16="http://schemas.microsoft.com/office/drawing/2014/main" id="{969FBF76-968E-924E-84E3-50B53BDB15C5}"/>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4084983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5BF6-4BA2-AB4F-BEA3-8980FC038E9F}"/>
              </a:ext>
            </a:extLst>
          </p:cNvPr>
          <p:cNvSpPr>
            <a:spLocks noGrp="1"/>
          </p:cNvSpPr>
          <p:nvPr>
            <p:ph type="title"/>
          </p:nvPr>
        </p:nvSpPr>
        <p:spPr/>
        <p:txBody>
          <a:bodyPr/>
          <a:lstStyle/>
          <a:p>
            <a:r>
              <a:rPr lang="en-US" dirty="0"/>
              <a:t>Step 6. Specify station locations</a:t>
            </a:r>
          </a:p>
        </p:txBody>
      </p:sp>
      <p:pic>
        <p:nvPicPr>
          <p:cNvPr id="6" name="Content Placeholder 5">
            <a:extLst>
              <a:ext uri="{FF2B5EF4-FFF2-40B4-BE49-F238E27FC236}">
                <a16:creationId xmlns:a16="http://schemas.microsoft.com/office/drawing/2014/main" id="{9BE1E924-1BA1-D148-AD6B-B6A55834C8FE}"/>
              </a:ext>
            </a:extLst>
          </p:cNvPr>
          <p:cNvPicPr>
            <a:picLocks noGrp="1"/>
          </p:cNvPicPr>
          <p:nvPr>
            <p:ph sz="half" idx="1"/>
          </p:nvPr>
        </p:nvPicPr>
        <p:blipFill rotWithShape="1">
          <a:blip r:embed="rId2" cstate="print"/>
          <a:srcRect l="9326" r="6301" b="5129"/>
          <a:stretch/>
        </p:blipFill>
        <p:spPr bwMode="auto">
          <a:xfrm>
            <a:off x="899887" y="1097598"/>
            <a:ext cx="7350262" cy="5114515"/>
          </a:xfrm>
          <a:prstGeom prst="rect">
            <a:avLst/>
          </a:prstGeom>
          <a:noFill/>
          <a:ln w="9525">
            <a:noFill/>
            <a:miter lim="800000"/>
            <a:headEnd/>
            <a:tailEnd/>
          </a:ln>
        </p:spPr>
      </p:pic>
      <p:sp>
        <p:nvSpPr>
          <p:cNvPr id="7" name="TextBox 6">
            <a:extLst>
              <a:ext uri="{FF2B5EF4-FFF2-40B4-BE49-F238E27FC236}">
                <a16:creationId xmlns:a16="http://schemas.microsoft.com/office/drawing/2014/main" id="{70AAD9C0-69B5-7241-BB71-5593310D783F}"/>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14919475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2A1D-54A3-9B43-A992-F2091CFF2790}"/>
              </a:ext>
            </a:extLst>
          </p:cNvPr>
          <p:cNvSpPr>
            <a:spLocks noGrp="1"/>
          </p:cNvSpPr>
          <p:nvPr>
            <p:ph type="title"/>
          </p:nvPr>
        </p:nvSpPr>
        <p:spPr/>
        <p:txBody>
          <a:bodyPr/>
          <a:lstStyle/>
          <a:p>
            <a:r>
              <a:rPr lang="en-US" dirty="0"/>
              <a:t>Steps to prepare data...</a:t>
            </a:r>
          </a:p>
        </p:txBody>
      </p:sp>
      <p:sp>
        <p:nvSpPr>
          <p:cNvPr id="3" name="Content Placeholder 2">
            <a:extLst>
              <a:ext uri="{FF2B5EF4-FFF2-40B4-BE49-F238E27FC236}">
                <a16:creationId xmlns:a16="http://schemas.microsoft.com/office/drawing/2014/main" id="{041896BF-D71F-7B47-A1C6-AE0B05B7E744}"/>
              </a:ext>
            </a:extLst>
          </p:cNvPr>
          <p:cNvSpPr>
            <a:spLocks noGrp="1"/>
          </p:cNvSpPr>
          <p:nvPr>
            <p:ph sz="half" idx="1"/>
          </p:nvPr>
        </p:nvSpPr>
        <p:spPr>
          <a:xfrm>
            <a:off x="315930" y="1019539"/>
            <a:ext cx="8512139" cy="5024120"/>
          </a:xfrm>
        </p:spPr>
        <p:txBody>
          <a:bodyPr/>
          <a:lstStyle/>
          <a:p>
            <a:r>
              <a:rPr lang="en-US" dirty="0"/>
              <a:t>Step 7. Create station buffers (reads station file and selects zones within 25 miles)</a:t>
            </a:r>
          </a:p>
          <a:p>
            <a:r>
              <a:rPr lang="en-US" dirty="0"/>
              <a:t>Step 8. Define districts, station groups and zonal data (already specified for OMPO)</a:t>
            </a:r>
          </a:p>
          <a:p>
            <a:r>
              <a:rPr lang="en-US" dirty="0"/>
              <a:t>Step 9. Create MPO-TAZ equivalency (reads CTPP and MPO TAZ layers; create equivalency; assign MPO demographics to CTPP zones)</a:t>
            </a:r>
          </a:p>
          <a:p>
            <a:r>
              <a:rPr lang="en-US" dirty="0"/>
              <a:t>Step 10. Prepare pedestrian environment (determine census blocks per square mile for each zone)</a:t>
            </a:r>
          </a:p>
        </p:txBody>
      </p:sp>
      <p:sp>
        <p:nvSpPr>
          <p:cNvPr id="6" name="TextBox 5">
            <a:extLst>
              <a:ext uri="{FF2B5EF4-FFF2-40B4-BE49-F238E27FC236}">
                <a16:creationId xmlns:a16="http://schemas.microsoft.com/office/drawing/2014/main" id="{9A64AC89-D771-BE49-9526-C3A0BAF573F9}"/>
              </a:ext>
            </a:extLst>
          </p:cNvPr>
          <p:cNvSpPr txBox="1"/>
          <p:nvPr/>
        </p:nvSpPr>
        <p:spPr>
          <a:xfrm>
            <a:off x="1" y="6488668"/>
            <a:ext cx="9144000" cy="369332"/>
          </a:xfrm>
          <a:prstGeom prst="rect">
            <a:avLst/>
          </a:prstGeom>
          <a:noFill/>
        </p:spPr>
        <p:txBody>
          <a:bodyPr wrap="square" rtlCol="0">
            <a:spAutoFit/>
          </a:bodyPr>
          <a:lstStyle/>
          <a:p>
            <a:r>
              <a:rPr lang="en-US" b="1" dirty="0">
                <a:solidFill>
                  <a:srgbClr val="FF0000"/>
                </a:solidFill>
                <a:latin typeface="+mj-lt"/>
              </a:rPr>
              <a:t>OMPO STOPS Training                        </a:t>
            </a:r>
            <a:r>
              <a:rPr lang="en-US" b="1" dirty="0">
                <a:solidFill>
                  <a:srgbClr val="FF0000"/>
                </a:solidFill>
              </a:rPr>
              <a:t>WSP/Dunbar Transportation Consulting LLC</a:t>
            </a:r>
          </a:p>
        </p:txBody>
      </p:sp>
    </p:spTree>
    <p:extLst>
      <p:ext uri="{BB962C8B-B14F-4D97-AF65-F5344CB8AC3E}">
        <p14:creationId xmlns:p14="http://schemas.microsoft.com/office/powerpoint/2010/main" val="326830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1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resentation Title Slid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andard Bulleted Slide">
  <a:themeElements>
    <a:clrScheme name="Standard Bulleted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 Bulleted Slide">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 Bulleted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 Bulleted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 Bulleted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 Bulleted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 Bulleted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 Bulleted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 Bulleted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 Bulleted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 Bulleted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 Bulleted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 Bulleted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 Bulleted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st Line No Bullet">
  <a:themeElements>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st Line No Bullet">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st Line No Bulle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st Line No Bulle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st Line No Bulle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st Line No Bulle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st Line No Bulle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st Line No Bulle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st Line No Bulle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st Line No Bulle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st Line No Bulle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st Line No Bulle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st Line No Bulle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rge Graphics">
  <a:themeElements>
    <a:clrScheme name="Large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ge Graphics">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ge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ge Graphic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ge Graphic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ge Graphic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ge Graphic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ge Graphic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ge Graphic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ge Graphic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ge Graphic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ge Graphic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ge Graphic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ge Graphic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Very Large Graphics'">
  <a:themeElements>
    <a:clrScheme name="Very Large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ery Large Graphics'">
      <a:majorFont>
        <a:latin typeface="Tahom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ery Large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ery Large Graphic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ery Large Graphic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ery Large Graphic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ery Large Graphic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ery Large Graphic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ery Large Graphic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ery Large Graphic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ery Large Graphic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ery Large Graphic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ery Large Graphic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ery Large Graphic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 Transition-Learning Activ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1st Line No Bullet">
  <a:themeElements>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st Line No Bullet">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st Line No Bulle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st Line No Bulle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st Line No Bulle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st Line No Bulle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st Line No Bulle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st Line No Bulle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st Line No Bulle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st Line No Bulle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st Line No Bulle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st Line No Bulle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st Line No Bulle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1st Line No Bullet">
  <a:themeElements>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st Line No Bullet">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st Line No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st Line No Bulle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st Line No Bulle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st Line No Bulle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st Line No Bulle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st Line No Bulle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st Line No Bulle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st Line No Bulle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st Line No Bulle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st Line No Bulle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st Line No Bulle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st Line No Bulle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RU_Template_Arial_B</Template>
  <TotalTime>47015</TotalTime>
  <Words>6153</Words>
  <Application>Microsoft Macintosh PowerPoint</Application>
  <PresentationFormat>On-screen Show (4:3)</PresentationFormat>
  <Paragraphs>1136</Paragraphs>
  <Slides>111</Slides>
  <Notes>48</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111</vt:i4>
      </vt:variant>
    </vt:vector>
  </HeadingPairs>
  <TitlesOfParts>
    <vt:vector size="125" baseType="lpstr">
      <vt:lpstr>Arial</vt:lpstr>
      <vt:lpstr>Calibri</vt:lpstr>
      <vt:lpstr>Tahoma</vt:lpstr>
      <vt:lpstr>Times New Roman</vt:lpstr>
      <vt:lpstr>Verdana</vt:lpstr>
      <vt:lpstr>Wingdings</vt:lpstr>
      <vt:lpstr>Presentation Title Slide (Slide 1)</vt:lpstr>
      <vt:lpstr>Standard Bulleted Slide</vt:lpstr>
      <vt:lpstr>1st Line No Bullet</vt:lpstr>
      <vt:lpstr>Large Graphics</vt:lpstr>
      <vt:lpstr>Very Large Graphics'</vt:lpstr>
      <vt:lpstr>Mod Transition-Learning Activity</vt:lpstr>
      <vt:lpstr>1_1st Line No Bullet</vt:lpstr>
      <vt:lpstr>2_1st Line No Bullet</vt:lpstr>
      <vt:lpstr>Ridership Forecasting  with STOPS  for Transit Project Planning</vt:lpstr>
      <vt:lpstr>Content sourced from:</vt:lpstr>
      <vt:lpstr>Background</vt:lpstr>
      <vt:lpstr>STOPS and the FTA CIG Program</vt:lpstr>
      <vt:lpstr>Topics</vt:lpstr>
      <vt:lpstr>Design Standards</vt:lpstr>
      <vt:lpstr>Design Standards</vt:lpstr>
      <vt:lpstr>Design Standards and Outcomes</vt:lpstr>
      <vt:lpstr>Design Standards and Outcomes</vt:lpstr>
      <vt:lpstr>Model Application</vt:lpstr>
      <vt:lpstr>STOPS Application Modes</vt:lpstr>
      <vt:lpstr>STOPS Application Modes</vt:lpstr>
      <vt:lpstr>STOPS Application Modes</vt:lpstr>
      <vt:lpstr>Choice of Application Mode</vt:lpstr>
      <vt:lpstr>Choice of Application Mode</vt:lpstr>
      <vt:lpstr>Choosing an Application Mode</vt:lpstr>
      <vt:lpstr>National Calibration</vt:lpstr>
      <vt:lpstr>National Parameter Development</vt:lpstr>
      <vt:lpstr>National Parameter Development</vt:lpstr>
      <vt:lpstr>National Parameter Development</vt:lpstr>
      <vt:lpstr>National Parameter Development</vt:lpstr>
      <vt:lpstr>National Parameter Development</vt:lpstr>
      <vt:lpstr>National Parameter Development</vt:lpstr>
      <vt:lpstr>National Parameters – Data Sources</vt:lpstr>
      <vt:lpstr>National Parameters – Data Sources</vt:lpstr>
      <vt:lpstr>National Calibration Results</vt:lpstr>
      <vt:lpstr>Two Cautions</vt:lpstr>
      <vt:lpstr>Two Cautions</vt:lpstr>
      <vt:lpstr>How STOPS Works -- Overview --</vt:lpstr>
      <vt:lpstr>A Typical Transit Forecasting Model</vt:lpstr>
      <vt:lpstr>Local Calibration of STOPS</vt:lpstr>
      <vt:lpstr>Local Calibration of STOPS</vt:lpstr>
      <vt:lpstr>Local Calibration of STOPS – Honolulu Application</vt:lpstr>
      <vt:lpstr>Forecasting in the Current Year</vt:lpstr>
      <vt:lpstr>Forecasting in the Current Year</vt:lpstr>
      <vt:lpstr>Forecasting in a Horizon Year </vt:lpstr>
      <vt:lpstr>Quick Note on Highway Components</vt:lpstr>
      <vt:lpstr> OMPO STOPS Topics</vt:lpstr>
      <vt:lpstr>Inputs – Networks and Other Data</vt:lpstr>
      <vt:lpstr>Input Data</vt:lpstr>
      <vt:lpstr>GTFS </vt:lpstr>
      <vt:lpstr>Route types GTFS vs STOPS</vt:lpstr>
      <vt:lpstr>Honolulu STOPS – GTFS updates </vt:lpstr>
      <vt:lpstr>Access/Egress Connections</vt:lpstr>
      <vt:lpstr>Transfer Connections</vt:lpstr>
      <vt:lpstr>Schedule-Based Transit Path-Builder</vt:lpstr>
      <vt:lpstr>Transit Paths and Impedances</vt:lpstr>
      <vt:lpstr>Schedule-Based Path Selection</vt:lpstr>
      <vt:lpstr>Current Year Travel Patterns</vt:lpstr>
      <vt:lpstr>Important Note:</vt:lpstr>
      <vt:lpstr>Definitions</vt:lpstr>
      <vt:lpstr>Initial Travel Patterns for STOPS-Incremental</vt:lpstr>
      <vt:lpstr>OMPO Calibration of STOPS</vt:lpstr>
      <vt:lpstr>For STOPS Incremental (Honolulu)</vt:lpstr>
      <vt:lpstr>Why do it this way?</vt:lpstr>
      <vt:lpstr>Mode and Path Choice</vt:lpstr>
      <vt:lpstr>Overview </vt:lpstr>
      <vt:lpstr>STOPS Mode Choice</vt:lpstr>
      <vt:lpstr>Mode and Access Choice in STOPS</vt:lpstr>
      <vt:lpstr>Path Choice in STOPS</vt:lpstr>
      <vt:lpstr>Mode/Access/Path Choice: Guideways</vt:lpstr>
      <vt:lpstr>Calibrations and Test Run   </vt:lpstr>
      <vt:lpstr>2015 &amp; 2017 Calibration</vt:lpstr>
      <vt:lpstr>2015 and 2017 Calibration</vt:lpstr>
      <vt:lpstr>Honolulu STOPS - Groupings</vt:lpstr>
      <vt:lpstr>Honolulu STOPS - Groupings</vt:lpstr>
      <vt:lpstr>Honolulu District Structure (26)</vt:lpstr>
      <vt:lpstr>Honolulu District – Project Area</vt:lpstr>
      <vt:lpstr>Honolulu Districts</vt:lpstr>
      <vt:lpstr>PowerPoint Presentation</vt:lpstr>
      <vt:lpstr>Observations on 2017 Calibration</vt:lpstr>
      <vt:lpstr>2019 Calibration</vt:lpstr>
      <vt:lpstr>Honolulu – 2019 Current Year</vt:lpstr>
      <vt:lpstr>PowerPoint Presentation</vt:lpstr>
      <vt:lpstr>2019 Rail Test Run</vt:lpstr>
      <vt:lpstr>Recommended Next Steps</vt:lpstr>
      <vt:lpstr>STOPS File Structure</vt:lpstr>
      <vt:lpstr>Housekeeping Details:</vt:lpstr>
      <vt:lpstr>STOPS File Structure</vt:lpstr>
      <vt:lpstr>Notes to Remember</vt:lpstr>
      <vt:lpstr>The STOPS Interface-How to Run It!</vt:lpstr>
      <vt:lpstr>The STOPS Graphical User Interface</vt:lpstr>
      <vt:lpstr>STOPS Getting Started </vt:lpstr>
      <vt:lpstr>STOPS File Structure </vt:lpstr>
      <vt:lpstr>INPUTS Folder – OMPO 2019 BLD</vt:lpstr>
      <vt:lpstr>STEPS to Configure STOPS </vt:lpstr>
      <vt:lpstr>Step 1. Select/Edit Parameter File</vt:lpstr>
      <vt:lpstr>Step 1. Select/Edit Parameter File</vt:lpstr>
      <vt:lpstr>Purpose of the Parameter File</vt:lpstr>
      <vt:lpstr>honolulu2019.ctl</vt:lpstr>
      <vt:lpstr>Steps to Configure STOPS </vt:lpstr>
      <vt:lpstr>Step 3. List and check TAZ/CTPP files</vt:lpstr>
      <vt:lpstr>Step 4.  Define forecast years </vt:lpstr>
      <vt:lpstr>Step 4. Define forecast years</vt:lpstr>
      <vt:lpstr>Step 5. List and check GTFS files</vt:lpstr>
      <vt:lpstr>Step 6. Specify station locations</vt:lpstr>
      <vt:lpstr>Step 6. Specify station locations</vt:lpstr>
      <vt:lpstr>Step 6. Specify station locations</vt:lpstr>
      <vt:lpstr>Steps to prepare data...</vt:lpstr>
      <vt:lpstr>Steps to RUN STOPS</vt:lpstr>
      <vt:lpstr>Results of a STOPS Run</vt:lpstr>
      <vt:lpstr>Results Table Directory</vt:lpstr>
      <vt:lpstr>PowerPoint Presentation</vt:lpstr>
      <vt:lpstr>PowerPoint Presentation</vt:lpstr>
      <vt:lpstr>PowerPoint Presentation</vt:lpstr>
      <vt:lpstr>Report File Index Table 15</vt:lpstr>
      <vt:lpstr>Table 15 Column Definitions</vt:lpstr>
      <vt:lpstr>Table 15 Row Definitions</vt:lpstr>
      <vt:lpstr>Accessing Results</vt:lpstr>
      <vt:lpstr>R-Script</vt:lpstr>
      <vt:lpstr>Tables might vary with application but here are a few suggestions: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NTI</dc:creator>
  <cp:lastModifiedBy>Julie Dunbar</cp:lastModifiedBy>
  <cp:revision>1282</cp:revision>
  <cp:lastPrinted>2020-12-11T19:19:11Z</cp:lastPrinted>
  <dcterms:created xsi:type="dcterms:W3CDTF">2008-10-21T14:27:26Z</dcterms:created>
  <dcterms:modified xsi:type="dcterms:W3CDTF">2021-02-02T18:17:26Z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6BACB74C-8C39-45F8-B88F-A41C26D78C9E</vt:lpwstr>
  </property>
  <property fmtid="{D5CDD505-2E9C-101B-9397-08002B2CF9AE}" pid="3" name="ArticulatePath">
    <vt:lpwstr>NTI Master Template 2007 Version 080609</vt:lpwstr>
  </property>
</Properties>
</file>